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9"/>
  </p:notesMasterIdLst>
  <p:handoutMasterIdLst>
    <p:handoutMasterId r:id="rId10"/>
  </p:handoutMasterIdLst>
  <p:sldIdLst>
    <p:sldId id="256" r:id="rId2"/>
    <p:sldId id="317" r:id="rId3"/>
    <p:sldId id="318" r:id="rId4"/>
    <p:sldId id="326" r:id="rId5"/>
    <p:sldId id="323" r:id="rId6"/>
    <p:sldId id="322" r:id="rId7"/>
    <p:sldId id="325" r:id="rId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93D6"/>
    <a:srgbClr val="E4EEF8"/>
    <a:srgbClr val="D7E5F5"/>
    <a:srgbClr val="AFCAEB"/>
    <a:srgbClr val="5991D5"/>
    <a:srgbClr val="F8EDEC"/>
    <a:srgbClr val="F2DBDA"/>
    <a:srgbClr val="E2ADAC"/>
    <a:srgbClr val="CD7371"/>
    <a:srgbClr val="F9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60"/>
  </p:normalViewPr>
  <p:slideViewPr>
    <p:cSldViewPr>
      <p:cViewPr>
        <p:scale>
          <a:sx n="104" d="100"/>
          <a:sy n="104" d="100"/>
        </p:scale>
        <p:origin x="-180" y="-6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26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2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201499248406547E-2"/>
          <c:y val="0"/>
          <c:w val="0.77952252482884021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-2.6541094766415259E-2"/>
                  <c:y val="-0.2760932681035594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415818252233447"/>
                  <c:y val="-0.1673022172886565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Лист1!$B$2:$B$5</c:f>
              <c:numCache>
                <c:formatCode>0%</c:formatCode>
                <c:ptCount val="4"/>
                <c:pt idx="0">
                  <c:v>0.39</c:v>
                </c:pt>
                <c:pt idx="1">
                  <c:v>0.34</c:v>
                </c:pt>
                <c:pt idx="2">
                  <c:v>0.17</c:v>
                </c:pt>
                <c:pt idx="3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Федеральный бюджет</c:v>
                </c:pt>
                <c:pt idx="1">
                  <c:v>Региональный бюджет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4070.9</c:v>
                </c:pt>
                <c:pt idx="1">
                  <c:v>455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6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2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201499248406547E-2"/>
          <c:y val="0"/>
          <c:w val="0.77952252482884021"/>
          <c:h val="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Федеральный бюджет</c:v>
                </c:pt>
                <c:pt idx="1">
                  <c:v>Региональный бюджет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4070.9</c:v>
                </c:pt>
                <c:pt idx="1">
                  <c:v>455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6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46870F-D2CF-4C86-8999-085D4CC28028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C7049D8E-59FF-479E-98AA-C3D158397338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Arial Black" pitchFamily="34" charset="0"/>
              <a:cs typeface="Arial" pitchFamily="34" charset="0"/>
            </a:rPr>
            <a:t>13%</a:t>
          </a:r>
        </a:p>
        <a:p>
          <a:r>
            <a:rPr lang="ru-RU" sz="1000" dirty="0" smtClean="0">
              <a:latin typeface="Arial" pitchFamily="34" charset="0"/>
              <a:cs typeface="Arial" pitchFamily="34" charset="0"/>
            </a:rPr>
            <a:t>Мужчин</a:t>
          </a:r>
        </a:p>
      </dgm:t>
    </dgm:pt>
    <dgm:pt modelId="{8EE00B7C-8638-4706-8115-68671B95BF33}" type="parTrans" cxnId="{F06CF248-8533-4393-BADE-7937E8E0385C}">
      <dgm:prSet/>
      <dgm:spPr/>
      <dgm:t>
        <a:bodyPr/>
        <a:lstStyle/>
        <a:p>
          <a:endParaRPr lang="ru-RU"/>
        </a:p>
      </dgm:t>
    </dgm:pt>
    <dgm:pt modelId="{413DCFC5-C16B-4D2F-85E6-C0D45814CF53}" type="sibTrans" cxnId="{F06CF248-8533-4393-BADE-7937E8E0385C}">
      <dgm:prSet/>
      <dgm:spPr/>
      <dgm:t>
        <a:bodyPr/>
        <a:lstStyle/>
        <a:p>
          <a:endParaRPr lang="ru-RU"/>
        </a:p>
      </dgm:t>
    </dgm:pt>
    <dgm:pt modelId="{4316450B-9109-47B4-9AED-3BEC8FCD02A0}">
      <dgm:prSet phldrT="[Текст]" custT="1"/>
      <dgm:spPr/>
      <dgm:t>
        <a:bodyPr/>
        <a:lstStyle/>
        <a:p>
          <a:r>
            <a:rPr lang="ru-RU" sz="1400" dirty="0" smtClean="0">
              <a:latin typeface="Arial Black" pitchFamily="34" charset="0"/>
            </a:rPr>
            <a:t>87%</a:t>
          </a:r>
        </a:p>
        <a:p>
          <a:r>
            <a:rPr lang="ru-RU" sz="1000" dirty="0" smtClean="0">
              <a:latin typeface="Arial" pitchFamily="34" charset="0"/>
              <a:cs typeface="Arial" pitchFamily="34" charset="0"/>
            </a:rPr>
            <a:t>Женщин</a:t>
          </a:r>
          <a:endParaRPr lang="ru-RU" sz="1000" dirty="0">
            <a:latin typeface="Arial" pitchFamily="34" charset="0"/>
            <a:cs typeface="Arial" pitchFamily="34" charset="0"/>
          </a:endParaRPr>
        </a:p>
      </dgm:t>
    </dgm:pt>
    <dgm:pt modelId="{4C613585-5EC8-4093-9628-C926BA0FDB62}" type="parTrans" cxnId="{F8F4E51F-130E-441E-8A88-2CC7C3062F78}">
      <dgm:prSet/>
      <dgm:spPr/>
      <dgm:t>
        <a:bodyPr/>
        <a:lstStyle/>
        <a:p>
          <a:endParaRPr lang="ru-RU"/>
        </a:p>
      </dgm:t>
    </dgm:pt>
    <dgm:pt modelId="{8C222084-FA94-4ECD-A0B8-2CB050E922C4}" type="sibTrans" cxnId="{F8F4E51F-130E-441E-8A88-2CC7C3062F78}">
      <dgm:prSet/>
      <dgm:spPr/>
      <dgm:t>
        <a:bodyPr/>
        <a:lstStyle/>
        <a:p>
          <a:endParaRPr lang="ru-RU"/>
        </a:p>
      </dgm:t>
    </dgm:pt>
    <dgm:pt modelId="{E0097452-ABC6-47C3-BFC2-588F9F9B4A59}" type="pres">
      <dgm:prSet presAssocID="{1646870F-D2CF-4C86-8999-085D4CC28028}" presName="compositeShape" presStyleCnt="0">
        <dgm:presLayoutVars>
          <dgm:chMax val="7"/>
          <dgm:dir/>
          <dgm:resizeHandles val="exact"/>
        </dgm:presLayoutVars>
      </dgm:prSet>
      <dgm:spPr/>
    </dgm:pt>
    <dgm:pt modelId="{D5CFFFED-53E3-4B44-9CEE-FA34BBF10E12}" type="pres">
      <dgm:prSet presAssocID="{C7049D8E-59FF-479E-98AA-C3D158397338}" presName="circ1" presStyleLbl="vennNode1" presStyleIdx="0" presStyleCnt="2"/>
      <dgm:spPr/>
      <dgm:t>
        <a:bodyPr/>
        <a:lstStyle/>
        <a:p>
          <a:endParaRPr lang="ru-RU"/>
        </a:p>
      </dgm:t>
    </dgm:pt>
    <dgm:pt modelId="{E366587C-9C30-440C-BDDF-4C6B242D7C28}" type="pres">
      <dgm:prSet presAssocID="{C7049D8E-59FF-479E-98AA-C3D15839733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333D6B-0ADA-4E99-8742-9287C1820A6F}" type="pres">
      <dgm:prSet presAssocID="{4316450B-9109-47B4-9AED-3BEC8FCD02A0}" presName="circ2" presStyleLbl="vennNode1" presStyleIdx="1" presStyleCnt="2"/>
      <dgm:spPr/>
      <dgm:t>
        <a:bodyPr/>
        <a:lstStyle/>
        <a:p>
          <a:endParaRPr lang="ru-RU"/>
        </a:p>
      </dgm:t>
    </dgm:pt>
    <dgm:pt modelId="{439D458B-8476-4374-BA94-235F1A9758BA}" type="pres">
      <dgm:prSet presAssocID="{4316450B-9109-47B4-9AED-3BEC8FCD02A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2FCFAD-EA1F-4824-BD30-D018989C646E}" type="presOf" srcId="{C7049D8E-59FF-479E-98AA-C3D158397338}" destId="{D5CFFFED-53E3-4B44-9CEE-FA34BBF10E12}" srcOrd="0" destOrd="0" presId="urn:microsoft.com/office/officeart/2005/8/layout/venn1"/>
    <dgm:cxn modelId="{F2F95BAC-984B-440C-A43E-C153A3FFCFB7}" type="presOf" srcId="{4316450B-9109-47B4-9AED-3BEC8FCD02A0}" destId="{439D458B-8476-4374-BA94-235F1A9758BA}" srcOrd="1" destOrd="0" presId="urn:microsoft.com/office/officeart/2005/8/layout/venn1"/>
    <dgm:cxn modelId="{F8F4E51F-130E-441E-8A88-2CC7C3062F78}" srcId="{1646870F-D2CF-4C86-8999-085D4CC28028}" destId="{4316450B-9109-47B4-9AED-3BEC8FCD02A0}" srcOrd="1" destOrd="0" parTransId="{4C613585-5EC8-4093-9628-C926BA0FDB62}" sibTransId="{8C222084-FA94-4ECD-A0B8-2CB050E922C4}"/>
    <dgm:cxn modelId="{053F3AF3-3499-4EA0-A926-A54D929F1CDB}" type="presOf" srcId="{1646870F-D2CF-4C86-8999-085D4CC28028}" destId="{E0097452-ABC6-47C3-BFC2-588F9F9B4A59}" srcOrd="0" destOrd="0" presId="urn:microsoft.com/office/officeart/2005/8/layout/venn1"/>
    <dgm:cxn modelId="{F06CF248-8533-4393-BADE-7937E8E0385C}" srcId="{1646870F-D2CF-4C86-8999-085D4CC28028}" destId="{C7049D8E-59FF-479E-98AA-C3D158397338}" srcOrd="0" destOrd="0" parTransId="{8EE00B7C-8638-4706-8115-68671B95BF33}" sibTransId="{413DCFC5-C16B-4D2F-85E6-C0D45814CF53}"/>
    <dgm:cxn modelId="{73ABA60C-04B9-46E1-8B8C-4335C1F300EB}" type="presOf" srcId="{4316450B-9109-47B4-9AED-3BEC8FCD02A0}" destId="{F9333D6B-0ADA-4E99-8742-9287C1820A6F}" srcOrd="0" destOrd="0" presId="urn:microsoft.com/office/officeart/2005/8/layout/venn1"/>
    <dgm:cxn modelId="{77FDFE9D-BABD-43C3-AF7C-2D96E37052DA}" type="presOf" srcId="{C7049D8E-59FF-479E-98AA-C3D158397338}" destId="{E366587C-9C30-440C-BDDF-4C6B242D7C28}" srcOrd="1" destOrd="0" presId="urn:microsoft.com/office/officeart/2005/8/layout/venn1"/>
    <dgm:cxn modelId="{606670BE-B838-4E37-8F0F-861058FD48CE}" type="presParOf" srcId="{E0097452-ABC6-47C3-BFC2-588F9F9B4A59}" destId="{D5CFFFED-53E3-4B44-9CEE-FA34BBF10E12}" srcOrd="0" destOrd="0" presId="urn:microsoft.com/office/officeart/2005/8/layout/venn1"/>
    <dgm:cxn modelId="{FDC49165-5127-4DF9-A95D-3B58EC4CAE3A}" type="presParOf" srcId="{E0097452-ABC6-47C3-BFC2-588F9F9B4A59}" destId="{E366587C-9C30-440C-BDDF-4C6B242D7C28}" srcOrd="1" destOrd="0" presId="urn:microsoft.com/office/officeart/2005/8/layout/venn1"/>
    <dgm:cxn modelId="{63E332AA-15C7-4554-8D0D-7D75B2AD4F59}" type="presParOf" srcId="{E0097452-ABC6-47C3-BFC2-588F9F9B4A59}" destId="{F9333D6B-0ADA-4E99-8742-9287C1820A6F}" srcOrd="2" destOrd="0" presId="urn:microsoft.com/office/officeart/2005/8/layout/venn1"/>
    <dgm:cxn modelId="{C6EFC7E0-AA92-4F04-A21E-B6EF09BEA4CD}" type="presParOf" srcId="{E0097452-ABC6-47C3-BFC2-588F9F9B4A59}" destId="{439D458B-8476-4374-BA94-235F1A9758B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46870F-D2CF-4C86-8999-085D4CC28028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C7049D8E-59FF-479E-98AA-C3D158397338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Arial Black" pitchFamily="34" charset="0"/>
              <a:cs typeface="Arial" pitchFamily="34" charset="0"/>
            </a:rPr>
            <a:t>17%</a:t>
          </a:r>
        </a:p>
        <a:p>
          <a:endParaRPr lang="ru-RU" sz="1000" dirty="0" smtClean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gm:t>
    </dgm:pt>
    <dgm:pt modelId="{8EE00B7C-8638-4706-8115-68671B95BF33}" type="parTrans" cxnId="{F06CF248-8533-4393-BADE-7937E8E0385C}">
      <dgm:prSet/>
      <dgm:spPr/>
      <dgm:t>
        <a:bodyPr/>
        <a:lstStyle/>
        <a:p>
          <a:endParaRPr lang="ru-RU"/>
        </a:p>
      </dgm:t>
    </dgm:pt>
    <dgm:pt modelId="{413DCFC5-C16B-4D2F-85E6-C0D45814CF53}" type="sibTrans" cxnId="{F06CF248-8533-4393-BADE-7937E8E0385C}">
      <dgm:prSet/>
      <dgm:spPr/>
      <dgm:t>
        <a:bodyPr/>
        <a:lstStyle/>
        <a:p>
          <a:endParaRPr lang="ru-RU"/>
        </a:p>
      </dgm:t>
    </dgm:pt>
    <dgm:pt modelId="{4316450B-9109-47B4-9AED-3BEC8FCD02A0}">
      <dgm:prSet phldrT="[Текст]" custT="1"/>
      <dgm:spPr/>
      <dgm:t>
        <a:bodyPr/>
        <a:lstStyle/>
        <a:p>
          <a:r>
            <a:rPr lang="ru-RU" sz="1600" dirty="0" smtClean="0">
              <a:latin typeface="Arial Black" pitchFamily="34" charset="0"/>
            </a:rPr>
            <a:t>83%</a:t>
          </a:r>
        </a:p>
        <a:p>
          <a:r>
            <a:rPr lang="ru-RU" sz="1000" dirty="0" smtClean="0">
              <a:latin typeface="Arial" pitchFamily="34" charset="0"/>
              <a:cs typeface="Arial" pitchFamily="34" charset="0"/>
            </a:rPr>
            <a:t>Занятые</a:t>
          </a:r>
          <a:endParaRPr lang="ru-RU" sz="1000" dirty="0">
            <a:latin typeface="Arial" pitchFamily="34" charset="0"/>
            <a:cs typeface="Arial" pitchFamily="34" charset="0"/>
          </a:endParaRPr>
        </a:p>
      </dgm:t>
    </dgm:pt>
    <dgm:pt modelId="{4C613585-5EC8-4093-9628-C926BA0FDB62}" type="parTrans" cxnId="{F8F4E51F-130E-441E-8A88-2CC7C3062F78}">
      <dgm:prSet/>
      <dgm:spPr/>
      <dgm:t>
        <a:bodyPr/>
        <a:lstStyle/>
        <a:p>
          <a:endParaRPr lang="ru-RU"/>
        </a:p>
      </dgm:t>
    </dgm:pt>
    <dgm:pt modelId="{8C222084-FA94-4ECD-A0B8-2CB050E922C4}" type="sibTrans" cxnId="{F8F4E51F-130E-441E-8A88-2CC7C3062F78}">
      <dgm:prSet/>
      <dgm:spPr/>
      <dgm:t>
        <a:bodyPr/>
        <a:lstStyle/>
        <a:p>
          <a:endParaRPr lang="ru-RU"/>
        </a:p>
      </dgm:t>
    </dgm:pt>
    <dgm:pt modelId="{E0097452-ABC6-47C3-BFC2-588F9F9B4A59}" type="pres">
      <dgm:prSet presAssocID="{1646870F-D2CF-4C86-8999-085D4CC28028}" presName="compositeShape" presStyleCnt="0">
        <dgm:presLayoutVars>
          <dgm:chMax val="7"/>
          <dgm:dir/>
          <dgm:resizeHandles val="exact"/>
        </dgm:presLayoutVars>
      </dgm:prSet>
      <dgm:spPr/>
    </dgm:pt>
    <dgm:pt modelId="{D5CFFFED-53E3-4B44-9CEE-FA34BBF10E12}" type="pres">
      <dgm:prSet presAssocID="{C7049D8E-59FF-479E-98AA-C3D158397338}" presName="circ1" presStyleLbl="vennNode1" presStyleIdx="0" presStyleCnt="2"/>
      <dgm:spPr/>
      <dgm:t>
        <a:bodyPr/>
        <a:lstStyle/>
        <a:p>
          <a:endParaRPr lang="ru-RU"/>
        </a:p>
      </dgm:t>
    </dgm:pt>
    <dgm:pt modelId="{E366587C-9C30-440C-BDDF-4C6B242D7C28}" type="pres">
      <dgm:prSet presAssocID="{C7049D8E-59FF-479E-98AA-C3D15839733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333D6B-0ADA-4E99-8742-9287C1820A6F}" type="pres">
      <dgm:prSet presAssocID="{4316450B-9109-47B4-9AED-3BEC8FCD02A0}" presName="circ2" presStyleLbl="vennNode1" presStyleIdx="1" presStyleCnt="2"/>
      <dgm:spPr/>
      <dgm:t>
        <a:bodyPr/>
        <a:lstStyle/>
        <a:p>
          <a:endParaRPr lang="ru-RU"/>
        </a:p>
      </dgm:t>
    </dgm:pt>
    <dgm:pt modelId="{439D458B-8476-4374-BA94-235F1A9758BA}" type="pres">
      <dgm:prSet presAssocID="{4316450B-9109-47B4-9AED-3BEC8FCD02A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A03F10-0609-42C8-AD7E-25FA2466A377}" type="presOf" srcId="{4316450B-9109-47B4-9AED-3BEC8FCD02A0}" destId="{F9333D6B-0ADA-4E99-8742-9287C1820A6F}" srcOrd="0" destOrd="0" presId="urn:microsoft.com/office/officeart/2005/8/layout/venn1"/>
    <dgm:cxn modelId="{F7B08D2C-71F2-498F-BCED-C191849C0DA7}" type="presOf" srcId="{4316450B-9109-47B4-9AED-3BEC8FCD02A0}" destId="{439D458B-8476-4374-BA94-235F1A9758BA}" srcOrd="1" destOrd="0" presId="urn:microsoft.com/office/officeart/2005/8/layout/venn1"/>
    <dgm:cxn modelId="{B5AFA1D8-CDF4-46A4-9DF7-D1BC80479CF3}" type="presOf" srcId="{1646870F-D2CF-4C86-8999-085D4CC28028}" destId="{E0097452-ABC6-47C3-BFC2-588F9F9B4A59}" srcOrd="0" destOrd="0" presId="urn:microsoft.com/office/officeart/2005/8/layout/venn1"/>
    <dgm:cxn modelId="{F06CF248-8533-4393-BADE-7937E8E0385C}" srcId="{1646870F-D2CF-4C86-8999-085D4CC28028}" destId="{C7049D8E-59FF-479E-98AA-C3D158397338}" srcOrd="0" destOrd="0" parTransId="{8EE00B7C-8638-4706-8115-68671B95BF33}" sibTransId="{413DCFC5-C16B-4D2F-85E6-C0D45814CF53}"/>
    <dgm:cxn modelId="{1EC1A107-CDF0-41DC-80B9-1113CFB44538}" type="presOf" srcId="{C7049D8E-59FF-479E-98AA-C3D158397338}" destId="{E366587C-9C30-440C-BDDF-4C6B242D7C28}" srcOrd="1" destOrd="0" presId="urn:microsoft.com/office/officeart/2005/8/layout/venn1"/>
    <dgm:cxn modelId="{A58B1CAF-0070-4847-A934-39F6FD137025}" type="presOf" srcId="{C7049D8E-59FF-479E-98AA-C3D158397338}" destId="{D5CFFFED-53E3-4B44-9CEE-FA34BBF10E12}" srcOrd="0" destOrd="0" presId="urn:microsoft.com/office/officeart/2005/8/layout/venn1"/>
    <dgm:cxn modelId="{F8F4E51F-130E-441E-8A88-2CC7C3062F78}" srcId="{1646870F-D2CF-4C86-8999-085D4CC28028}" destId="{4316450B-9109-47B4-9AED-3BEC8FCD02A0}" srcOrd="1" destOrd="0" parTransId="{4C613585-5EC8-4093-9628-C926BA0FDB62}" sibTransId="{8C222084-FA94-4ECD-A0B8-2CB050E922C4}"/>
    <dgm:cxn modelId="{1AFAAB37-0A8F-4C75-AE78-89AA58FDC0F3}" type="presParOf" srcId="{E0097452-ABC6-47C3-BFC2-588F9F9B4A59}" destId="{D5CFFFED-53E3-4B44-9CEE-FA34BBF10E12}" srcOrd="0" destOrd="0" presId="urn:microsoft.com/office/officeart/2005/8/layout/venn1"/>
    <dgm:cxn modelId="{3CAC29D2-6B4B-46CA-A33C-21126C0A84D0}" type="presParOf" srcId="{E0097452-ABC6-47C3-BFC2-588F9F9B4A59}" destId="{E366587C-9C30-440C-BDDF-4C6B242D7C28}" srcOrd="1" destOrd="0" presId="urn:microsoft.com/office/officeart/2005/8/layout/venn1"/>
    <dgm:cxn modelId="{DC36A13A-FDD8-402C-B9C3-3762F3D2217C}" type="presParOf" srcId="{E0097452-ABC6-47C3-BFC2-588F9F9B4A59}" destId="{F9333D6B-0ADA-4E99-8742-9287C1820A6F}" srcOrd="2" destOrd="0" presId="urn:microsoft.com/office/officeart/2005/8/layout/venn1"/>
    <dgm:cxn modelId="{BCA720E8-A464-411B-9868-FBE7041FDFE8}" type="presParOf" srcId="{E0097452-ABC6-47C3-BFC2-588F9F9B4A59}" destId="{439D458B-8476-4374-BA94-235F1A9758B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B226E5-3448-4F19-8ECF-5C29A632721B}" type="doc">
      <dgm:prSet loTypeId="urn:microsoft.com/office/officeart/2005/8/layout/arrow2" loCatId="process" qsTypeId="urn:microsoft.com/office/officeart/2005/8/quickstyle/3d2" qsCatId="3D" csTypeId="urn:microsoft.com/office/officeart/2005/8/colors/accent1_2" csCatId="accent1" phldr="1"/>
      <dgm:spPr/>
    </dgm:pt>
    <dgm:pt modelId="{4F97C83E-2E16-4829-8EDD-5440587018A6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29A22CC3-AA72-4E14-A136-28D327EBC09D}" type="parTrans" cxnId="{4E421B70-D3D3-4B66-9600-3244C51209E6}">
      <dgm:prSet/>
      <dgm:spPr/>
      <dgm:t>
        <a:bodyPr/>
        <a:lstStyle/>
        <a:p>
          <a:endParaRPr lang="ru-RU"/>
        </a:p>
      </dgm:t>
    </dgm:pt>
    <dgm:pt modelId="{2EC662BD-0849-4DF6-9B20-3FB62D9178EA}" type="sibTrans" cxnId="{4E421B70-D3D3-4B66-9600-3244C51209E6}">
      <dgm:prSet/>
      <dgm:spPr/>
      <dgm:t>
        <a:bodyPr/>
        <a:lstStyle/>
        <a:p>
          <a:endParaRPr lang="ru-RU"/>
        </a:p>
      </dgm:t>
    </dgm:pt>
    <dgm:pt modelId="{33C2FA0F-3CFC-4B99-A953-EE97596E8DA0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ABE0D534-2BFC-4644-812A-F41453B209F0}" type="sibTrans" cxnId="{6028728B-AE04-4A36-AF50-A303BF35BEF5}">
      <dgm:prSet/>
      <dgm:spPr/>
      <dgm:t>
        <a:bodyPr/>
        <a:lstStyle/>
        <a:p>
          <a:endParaRPr lang="ru-RU"/>
        </a:p>
      </dgm:t>
    </dgm:pt>
    <dgm:pt modelId="{92343AA5-CB8E-4319-A09D-DCA3E399107A}" type="parTrans" cxnId="{6028728B-AE04-4A36-AF50-A303BF35BEF5}">
      <dgm:prSet/>
      <dgm:spPr/>
      <dgm:t>
        <a:bodyPr/>
        <a:lstStyle/>
        <a:p>
          <a:endParaRPr lang="ru-RU"/>
        </a:p>
      </dgm:t>
    </dgm:pt>
    <dgm:pt modelId="{2DF0CF3A-E035-4AD8-BC47-95CB9CC5B345}" type="pres">
      <dgm:prSet presAssocID="{27B226E5-3448-4F19-8ECF-5C29A632721B}" presName="arrowDiagram" presStyleCnt="0">
        <dgm:presLayoutVars>
          <dgm:chMax val="5"/>
          <dgm:dir/>
          <dgm:resizeHandles val="exact"/>
        </dgm:presLayoutVars>
      </dgm:prSet>
      <dgm:spPr/>
    </dgm:pt>
    <dgm:pt modelId="{7E74D0D7-930A-4FC4-A64F-276BE5B8E9B6}" type="pres">
      <dgm:prSet presAssocID="{27B226E5-3448-4F19-8ECF-5C29A632721B}" presName="arrow" presStyleLbl="bgShp" presStyleIdx="0" presStyleCnt="1" custAng="21278127" custScaleX="94813"/>
      <dgm:spPr>
        <a:solidFill>
          <a:srgbClr val="82A2B8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-152400" prstMaterial="metal">
          <a:bevelT w="88900" h="88900"/>
        </a:sp3d>
      </dgm:spPr>
    </dgm:pt>
    <dgm:pt modelId="{A3FBC793-A54E-4375-81AE-EFF812A6AA92}" type="pres">
      <dgm:prSet presAssocID="{27B226E5-3448-4F19-8ECF-5C29A632721B}" presName="arrowDiagram2" presStyleCnt="0"/>
      <dgm:spPr/>
    </dgm:pt>
    <dgm:pt modelId="{54D6AE0D-0311-4895-AB9C-DCD4DF58BBEA}" type="pres">
      <dgm:prSet presAssocID="{4F97C83E-2E16-4829-8EDD-5440587018A6}" presName="bullet2a" presStyleLbl="node1" presStyleIdx="0" presStyleCnt="2" custScaleX="140647" custScaleY="187146" custLinFactX="-18171" custLinFactY="100000" custLinFactNeighborX="-100000" custLinFactNeighborY="107556"/>
      <dgm:spPr>
        <a:solidFill>
          <a:srgbClr val="2B76BB"/>
        </a:solidFill>
      </dgm:spPr>
    </dgm:pt>
    <dgm:pt modelId="{80D78E7D-381A-488E-8D87-4D9ACE3EF481}" type="pres">
      <dgm:prSet presAssocID="{4F97C83E-2E16-4829-8EDD-5440587018A6}" presName="textBox2a" presStyleLbl="revTx" presStyleIdx="0" presStyleCnt="2" custLinFactNeighborX="11090" custLinFactNeighborY="10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0A881-D4AE-4DA5-A2B8-0DFA6F79A9AE}" type="pres">
      <dgm:prSet presAssocID="{33C2FA0F-3CFC-4B99-A953-EE97596E8DA0}" presName="bullet2b" presStyleLbl="node1" presStyleIdx="1" presStyleCnt="2" custScaleX="213211" custScaleY="243185" custLinFactX="100000" custLinFactY="-21013" custLinFactNeighborX="198420" custLinFactNeighborY="-100000"/>
      <dgm:spPr>
        <a:solidFill>
          <a:srgbClr val="2B76BB"/>
        </a:solidFill>
      </dgm:spPr>
    </dgm:pt>
    <dgm:pt modelId="{F9DD6B64-3D6A-4752-9263-1F4B1871E44E}" type="pres">
      <dgm:prSet presAssocID="{33C2FA0F-3CFC-4B99-A953-EE97596E8DA0}" presName="textBox2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28728B-AE04-4A36-AF50-A303BF35BEF5}" srcId="{27B226E5-3448-4F19-8ECF-5C29A632721B}" destId="{33C2FA0F-3CFC-4B99-A953-EE97596E8DA0}" srcOrd="1" destOrd="0" parTransId="{92343AA5-CB8E-4319-A09D-DCA3E399107A}" sibTransId="{ABE0D534-2BFC-4644-812A-F41453B209F0}"/>
    <dgm:cxn modelId="{4E421B70-D3D3-4B66-9600-3244C51209E6}" srcId="{27B226E5-3448-4F19-8ECF-5C29A632721B}" destId="{4F97C83E-2E16-4829-8EDD-5440587018A6}" srcOrd="0" destOrd="0" parTransId="{29A22CC3-AA72-4E14-A136-28D327EBC09D}" sibTransId="{2EC662BD-0849-4DF6-9B20-3FB62D9178EA}"/>
    <dgm:cxn modelId="{B8F6169E-F337-46C9-BA90-A8998E85C422}" type="presOf" srcId="{27B226E5-3448-4F19-8ECF-5C29A632721B}" destId="{2DF0CF3A-E035-4AD8-BC47-95CB9CC5B345}" srcOrd="0" destOrd="0" presId="urn:microsoft.com/office/officeart/2005/8/layout/arrow2"/>
    <dgm:cxn modelId="{773B9E9E-4444-478F-9C8E-D07881892104}" type="presOf" srcId="{4F97C83E-2E16-4829-8EDD-5440587018A6}" destId="{80D78E7D-381A-488E-8D87-4D9ACE3EF481}" srcOrd="0" destOrd="0" presId="urn:microsoft.com/office/officeart/2005/8/layout/arrow2"/>
    <dgm:cxn modelId="{B1D518A1-392B-4511-BE8E-657133DF12F8}" type="presOf" srcId="{33C2FA0F-3CFC-4B99-A953-EE97596E8DA0}" destId="{F9DD6B64-3D6A-4752-9263-1F4B1871E44E}" srcOrd="0" destOrd="0" presId="urn:microsoft.com/office/officeart/2005/8/layout/arrow2"/>
    <dgm:cxn modelId="{7560B275-8161-4E06-8F94-CD278888D928}" type="presParOf" srcId="{2DF0CF3A-E035-4AD8-BC47-95CB9CC5B345}" destId="{7E74D0D7-930A-4FC4-A64F-276BE5B8E9B6}" srcOrd="0" destOrd="0" presId="urn:microsoft.com/office/officeart/2005/8/layout/arrow2"/>
    <dgm:cxn modelId="{0DDEAEF0-5C3F-4692-846C-B80329A728B6}" type="presParOf" srcId="{2DF0CF3A-E035-4AD8-BC47-95CB9CC5B345}" destId="{A3FBC793-A54E-4375-81AE-EFF812A6AA92}" srcOrd="1" destOrd="0" presId="urn:microsoft.com/office/officeart/2005/8/layout/arrow2"/>
    <dgm:cxn modelId="{918004C9-944E-45F7-9D3B-C7CF07CAB8C8}" type="presParOf" srcId="{A3FBC793-A54E-4375-81AE-EFF812A6AA92}" destId="{54D6AE0D-0311-4895-AB9C-DCD4DF58BBEA}" srcOrd="0" destOrd="0" presId="urn:microsoft.com/office/officeart/2005/8/layout/arrow2"/>
    <dgm:cxn modelId="{5EB5262B-5DA1-4E19-A677-8C286E8848D4}" type="presParOf" srcId="{A3FBC793-A54E-4375-81AE-EFF812A6AA92}" destId="{80D78E7D-381A-488E-8D87-4D9ACE3EF481}" srcOrd="1" destOrd="0" presId="urn:microsoft.com/office/officeart/2005/8/layout/arrow2"/>
    <dgm:cxn modelId="{8D4D02A0-361A-4165-B820-A1772273181F}" type="presParOf" srcId="{A3FBC793-A54E-4375-81AE-EFF812A6AA92}" destId="{FFF0A881-D4AE-4DA5-A2B8-0DFA6F79A9AE}" srcOrd="2" destOrd="0" presId="urn:microsoft.com/office/officeart/2005/8/layout/arrow2"/>
    <dgm:cxn modelId="{E563C508-5D8A-470F-AB7F-D98DBB37E39D}" type="presParOf" srcId="{A3FBC793-A54E-4375-81AE-EFF812A6AA92}" destId="{F9DD6B64-3D6A-4752-9263-1F4B1871E44E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D621DD-0647-4D07-A713-64109B4CA87C}" type="doc">
      <dgm:prSet loTypeId="urn:microsoft.com/office/officeart/2009/3/layout/StepUpProcess" loCatId="process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FD94083B-6C58-494E-8F62-C43F0737187E}">
      <dgm:prSet phldrT="[Текст]" custT="1"/>
      <dgm:spPr/>
      <dgm:t>
        <a:bodyPr/>
        <a:lstStyle/>
        <a:p>
          <a:pPr algn="ctr"/>
          <a:r>
            <a:rPr lang="ru-RU" sz="1600" dirty="0" smtClean="0">
              <a:solidFill>
                <a:srgbClr val="1F81C3"/>
              </a:solidFill>
              <a:latin typeface="Arial Black" pitchFamily="34" charset="0"/>
            </a:rPr>
            <a:t>156 чел. </a:t>
          </a:r>
          <a:r>
            <a:rPr lang="ru-RU" sz="1600" dirty="0" smtClean="0">
              <a:solidFill>
                <a:srgbClr val="C00000"/>
              </a:solidFill>
              <a:latin typeface="Arial Black" pitchFamily="34" charset="0"/>
            </a:rPr>
            <a:t>План</a:t>
          </a:r>
          <a:endParaRPr lang="ru-RU" sz="1600" dirty="0">
            <a:solidFill>
              <a:srgbClr val="C00000"/>
            </a:solidFill>
            <a:latin typeface="Arial Black" pitchFamily="34" charset="0"/>
          </a:endParaRPr>
        </a:p>
      </dgm:t>
    </dgm:pt>
    <dgm:pt modelId="{ECCB76D5-FDF4-480C-8250-014939C46B44}" type="parTrans" cxnId="{AD3986D3-EE21-47E5-97E3-4A3FD5EAB97F}">
      <dgm:prSet/>
      <dgm:spPr/>
      <dgm:t>
        <a:bodyPr/>
        <a:lstStyle/>
        <a:p>
          <a:endParaRPr lang="ru-RU"/>
        </a:p>
      </dgm:t>
    </dgm:pt>
    <dgm:pt modelId="{88765DD3-3B6C-4D19-9398-B5547FDA410B}" type="sibTrans" cxnId="{AD3986D3-EE21-47E5-97E3-4A3FD5EAB97F}">
      <dgm:prSet/>
      <dgm:spPr/>
      <dgm:t>
        <a:bodyPr/>
        <a:lstStyle/>
        <a:p>
          <a:endParaRPr lang="ru-RU"/>
        </a:p>
      </dgm:t>
    </dgm:pt>
    <dgm:pt modelId="{D4E704CA-FF96-41AC-AE15-649874EE6548}">
      <dgm:prSet phldrT="[Текст]" custT="1"/>
      <dgm:spPr/>
      <dgm:t>
        <a:bodyPr/>
        <a:lstStyle/>
        <a:p>
          <a:pPr algn="ctr"/>
          <a:r>
            <a:rPr lang="ru-RU" sz="1600" dirty="0" smtClean="0">
              <a:solidFill>
                <a:srgbClr val="1F81C3"/>
              </a:solidFill>
              <a:latin typeface="Arial Black" pitchFamily="34" charset="0"/>
            </a:rPr>
            <a:t>283 чел. </a:t>
          </a:r>
          <a:r>
            <a:rPr lang="ru-RU" sz="1600" dirty="0" smtClean="0">
              <a:solidFill>
                <a:srgbClr val="C00000"/>
              </a:solidFill>
              <a:latin typeface="Arial Black" pitchFamily="34" charset="0"/>
            </a:rPr>
            <a:t>Факт</a:t>
          </a:r>
          <a:endParaRPr lang="ru-RU" sz="1600" dirty="0">
            <a:solidFill>
              <a:srgbClr val="C00000"/>
            </a:solidFill>
            <a:latin typeface="Arial Black" pitchFamily="34" charset="0"/>
          </a:endParaRPr>
        </a:p>
      </dgm:t>
    </dgm:pt>
    <dgm:pt modelId="{553B7FD8-CA3E-4052-A44A-604F40831C1C}" type="parTrans" cxnId="{BEE91AC2-77BF-406E-B154-B868880A30F1}">
      <dgm:prSet/>
      <dgm:spPr/>
      <dgm:t>
        <a:bodyPr/>
        <a:lstStyle/>
        <a:p>
          <a:endParaRPr lang="ru-RU"/>
        </a:p>
      </dgm:t>
    </dgm:pt>
    <dgm:pt modelId="{A959633F-5DAB-486F-B2FC-6DEB267E9FBC}" type="sibTrans" cxnId="{BEE91AC2-77BF-406E-B154-B868880A30F1}">
      <dgm:prSet/>
      <dgm:spPr/>
      <dgm:t>
        <a:bodyPr/>
        <a:lstStyle/>
        <a:p>
          <a:endParaRPr lang="ru-RU"/>
        </a:p>
      </dgm:t>
    </dgm:pt>
    <dgm:pt modelId="{D666878B-A637-4ADF-8C77-6B3AA7B3884F}" type="pres">
      <dgm:prSet presAssocID="{A6D621DD-0647-4D07-A713-64109B4CA87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2D0541C-D94D-4D78-BB6C-F0226C0B6119}" type="pres">
      <dgm:prSet presAssocID="{FD94083B-6C58-494E-8F62-C43F0737187E}" presName="composite" presStyleCnt="0"/>
      <dgm:spPr/>
    </dgm:pt>
    <dgm:pt modelId="{988F30D1-2041-4EAD-9320-39C750BFFEC1}" type="pres">
      <dgm:prSet presAssocID="{FD94083B-6C58-494E-8F62-C43F0737187E}" presName="LShape" presStyleLbl="alignNode1" presStyleIdx="0" presStyleCnt="3" custLinFactNeighborX="165" custLinFactNeighborY="26932"/>
      <dgm:spPr/>
    </dgm:pt>
    <dgm:pt modelId="{85C9C2B2-D496-48B0-8737-6F92F10DD38C}" type="pres">
      <dgm:prSet presAssocID="{FD94083B-6C58-494E-8F62-C43F0737187E}" presName="ParentText" presStyleLbl="revTx" presStyleIdx="0" presStyleCnt="2" custScaleY="43743" custLinFactNeighborX="1066" custLinFactNeighborY="-66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D37BAB-0B94-4CA2-8FA8-CBDF024DE394}" type="pres">
      <dgm:prSet presAssocID="{FD94083B-6C58-494E-8F62-C43F0737187E}" presName="Triangle" presStyleLbl="alignNode1" presStyleIdx="1" presStyleCnt="3" custLinFactY="9079" custLinFactNeighborX="6114" custLinFactNeighborY="100000"/>
      <dgm:spPr/>
    </dgm:pt>
    <dgm:pt modelId="{F46E3993-FFD8-49C1-B238-AA77569D2B46}" type="pres">
      <dgm:prSet presAssocID="{88765DD3-3B6C-4D19-9398-B5547FDA410B}" presName="sibTrans" presStyleCnt="0"/>
      <dgm:spPr/>
    </dgm:pt>
    <dgm:pt modelId="{3176E922-3BD7-4AB6-8E96-38C5E1B4BC5C}" type="pres">
      <dgm:prSet presAssocID="{88765DD3-3B6C-4D19-9398-B5547FDA410B}" presName="space" presStyleCnt="0"/>
      <dgm:spPr/>
    </dgm:pt>
    <dgm:pt modelId="{1B999848-AA2B-46D6-8465-5ED0B7DE68D3}" type="pres">
      <dgm:prSet presAssocID="{D4E704CA-FF96-41AC-AE15-649874EE6548}" presName="composite" presStyleCnt="0"/>
      <dgm:spPr/>
    </dgm:pt>
    <dgm:pt modelId="{A7450CEF-610C-4AD0-B6ED-2109963AFEAD}" type="pres">
      <dgm:prSet presAssocID="{D4E704CA-FF96-41AC-AE15-649874EE6548}" presName="LShape" presStyleLbl="alignNode1" presStyleIdx="2" presStyleCnt="3" custLinFactNeighborX="-3235" custLinFactNeighborY="-48566"/>
      <dgm:spPr/>
    </dgm:pt>
    <dgm:pt modelId="{51D4E803-7A05-4DF7-BA7D-F5B5D1967CD6}" type="pres">
      <dgm:prSet presAssocID="{D4E704CA-FF96-41AC-AE15-649874EE6548}" presName="ParentText" presStyleLbl="revTx" presStyleIdx="1" presStyleCnt="2" custScaleY="44574" custLinFactNeighborX="-3805" custLinFactNeighborY="-614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E91AC2-77BF-406E-B154-B868880A30F1}" srcId="{A6D621DD-0647-4D07-A713-64109B4CA87C}" destId="{D4E704CA-FF96-41AC-AE15-649874EE6548}" srcOrd="1" destOrd="0" parTransId="{553B7FD8-CA3E-4052-A44A-604F40831C1C}" sibTransId="{A959633F-5DAB-486F-B2FC-6DEB267E9FBC}"/>
    <dgm:cxn modelId="{322AE854-0D30-437B-A77D-C5666944AE1E}" type="presOf" srcId="{FD94083B-6C58-494E-8F62-C43F0737187E}" destId="{85C9C2B2-D496-48B0-8737-6F92F10DD38C}" srcOrd="0" destOrd="0" presId="urn:microsoft.com/office/officeart/2009/3/layout/StepUpProcess"/>
    <dgm:cxn modelId="{AD3986D3-EE21-47E5-97E3-4A3FD5EAB97F}" srcId="{A6D621DD-0647-4D07-A713-64109B4CA87C}" destId="{FD94083B-6C58-494E-8F62-C43F0737187E}" srcOrd="0" destOrd="0" parTransId="{ECCB76D5-FDF4-480C-8250-014939C46B44}" sibTransId="{88765DD3-3B6C-4D19-9398-B5547FDA410B}"/>
    <dgm:cxn modelId="{59976924-5ED4-44BE-BA11-18C85F913809}" type="presOf" srcId="{D4E704CA-FF96-41AC-AE15-649874EE6548}" destId="{51D4E803-7A05-4DF7-BA7D-F5B5D1967CD6}" srcOrd="0" destOrd="0" presId="urn:microsoft.com/office/officeart/2009/3/layout/StepUpProcess"/>
    <dgm:cxn modelId="{9FEBFBFF-5545-4C91-ACEA-6160F4DD2BEB}" type="presOf" srcId="{A6D621DD-0647-4D07-A713-64109B4CA87C}" destId="{D666878B-A637-4ADF-8C77-6B3AA7B3884F}" srcOrd="0" destOrd="0" presId="urn:microsoft.com/office/officeart/2009/3/layout/StepUpProcess"/>
    <dgm:cxn modelId="{1FDBCF57-1A72-4325-BF61-FE202E77CCA7}" type="presParOf" srcId="{D666878B-A637-4ADF-8C77-6B3AA7B3884F}" destId="{B2D0541C-D94D-4D78-BB6C-F0226C0B6119}" srcOrd="0" destOrd="0" presId="urn:microsoft.com/office/officeart/2009/3/layout/StepUpProcess"/>
    <dgm:cxn modelId="{055FCDCF-DCE9-4256-9427-6CCE95891B01}" type="presParOf" srcId="{B2D0541C-D94D-4D78-BB6C-F0226C0B6119}" destId="{988F30D1-2041-4EAD-9320-39C750BFFEC1}" srcOrd="0" destOrd="0" presId="urn:microsoft.com/office/officeart/2009/3/layout/StepUpProcess"/>
    <dgm:cxn modelId="{EE8E8BD7-28BC-45C0-86A7-CA1689E02323}" type="presParOf" srcId="{B2D0541C-D94D-4D78-BB6C-F0226C0B6119}" destId="{85C9C2B2-D496-48B0-8737-6F92F10DD38C}" srcOrd="1" destOrd="0" presId="urn:microsoft.com/office/officeart/2009/3/layout/StepUpProcess"/>
    <dgm:cxn modelId="{43F1E539-728D-4E86-9945-4807EC083BE5}" type="presParOf" srcId="{B2D0541C-D94D-4D78-BB6C-F0226C0B6119}" destId="{86D37BAB-0B94-4CA2-8FA8-CBDF024DE394}" srcOrd="2" destOrd="0" presId="urn:microsoft.com/office/officeart/2009/3/layout/StepUpProcess"/>
    <dgm:cxn modelId="{BEE68783-8300-4149-9F65-351FA335D6AE}" type="presParOf" srcId="{D666878B-A637-4ADF-8C77-6B3AA7B3884F}" destId="{F46E3993-FFD8-49C1-B238-AA77569D2B46}" srcOrd="1" destOrd="0" presId="urn:microsoft.com/office/officeart/2009/3/layout/StepUpProcess"/>
    <dgm:cxn modelId="{19105C2F-A738-4F30-A3B8-52CF26E265E1}" type="presParOf" srcId="{F46E3993-FFD8-49C1-B238-AA77569D2B46}" destId="{3176E922-3BD7-4AB6-8E96-38C5E1B4BC5C}" srcOrd="0" destOrd="0" presId="urn:microsoft.com/office/officeart/2009/3/layout/StepUpProcess"/>
    <dgm:cxn modelId="{F0A7A121-925A-4137-AA7E-73710720EEBD}" type="presParOf" srcId="{D666878B-A637-4ADF-8C77-6B3AA7B3884F}" destId="{1B999848-AA2B-46D6-8465-5ED0B7DE68D3}" srcOrd="2" destOrd="0" presId="urn:microsoft.com/office/officeart/2009/3/layout/StepUpProcess"/>
    <dgm:cxn modelId="{C73ADA6B-8762-415C-8872-F82ADFCCFD48}" type="presParOf" srcId="{1B999848-AA2B-46D6-8465-5ED0B7DE68D3}" destId="{A7450CEF-610C-4AD0-B6ED-2109963AFEAD}" srcOrd="0" destOrd="0" presId="urn:microsoft.com/office/officeart/2009/3/layout/StepUpProcess"/>
    <dgm:cxn modelId="{28806570-C464-4A96-B3AD-646B0472A9FA}" type="presParOf" srcId="{1B999848-AA2B-46D6-8465-5ED0B7DE68D3}" destId="{51D4E803-7A05-4DF7-BA7D-F5B5D1967CD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46870F-D2CF-4C86-8999-085D4CC28028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C7049D8E-59FF-479E-98AA-C3D158397338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C00000"/>
              </a:solidFill>
              <a:latin typeface="Arial Black" pitchFamily="34" charset="0"/>
              <a:cs typeface="Arial" pitchFamily="34" charset="0"/>
            </a:rPr>
            <a:t>11%</a:t>
          </a:r>
        </a:p>
        <a:p>
          <a:endParaRPr lang="ru-RU" sz="1000" dirty="0" smtClean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gm:t>
    </dgm:pt>
    <dgm:pt modelId="{8EE00B7C-8638-4706-8115-68671B95BF33}" type="parTrans" cxnId="{F06CF248-8533-4393-BADE-7937E8E0385C}">
      <dgm:prSet/>
      <dgm:spPr/>
      <dgm:t>
        <a:bodyPr/>
        <a:lstStyle/>
        <a:p>
          <a:endParaRPr lang="ru-RU"/>
        </a:p>
      </dgm:t>
    </dgm:pt>
    <dgm:pt modelId="{413DCFC5-C16B-4D2F-85E6-C0D45814CF53}" type="sibTrans" cxnId="{F06CF248-8533-4393-BADE-7937E8E0385C}">
      <dgm:prSet/>
      <dgm:spPr/>
      <dgm:t>
        <a:bodyPr/>
        <a:lstStyle/>
        <a:p>
          <a:endParaRPr lang="ru-RU"/>
        </a:p>
      </dgm:t>
    </dgm:pt>
    <dgm:pt modelId="{4316450B-9109-47B4-9AED-3BEC8FCD02A0}">
      <dgm:prSet phldrT="[Текст]" custT="1"/>
      <dgm:spPr/>
      <dgm:t>
        <a:bodyPr/>
        <a:lstStyle/>
        <a:p>
          <a:r>
            <a:rPr lang="ru-RU" sz="1600" dirty="0" smtClean="0">
              <a:latin typeface="Arial Black" pitchFamily="34" charset="0"/>
            </a:rPr>
            <a:t>89%</a:t>
          </a:r>
        </a:p>
        <a:p>
          <a:r>
            <a:rPr lang="ru-RU" sz="1000" dirty="0" smtClean="0">
              <a:latin typeface="Arial" pitchFamily="34" charset="0"/>
              <a:cs typeface="Arial" pitchFamily="34" charset="0"/>
            </a:rPr>
            <a:t>Занятые</a:t>
          </a:r>
          <a:endParaRPr lang="ru-RU" sz="1000" dirty="0">
            <a:latin typeface="Arial" pitchFamily="34" charset="0"/>
            <a:cs typeface="Arial" pitchFamily="34" charset="0"/>
          </a:endParaRPr>
        </a:p>
      </dgm:t>
    </dgm:pt>
    <dgm:pt modelId="{4C613585-5EC8-4093-9628-C926BA0FDB62}" type="parTrans" cxnId="{F8F4E51F-130E-441E-8A88-2CC7C3062F78}">
      <dgm:prSet/>
      <dgm:spPr/>
      <dgm:t>
        <a:bodyPr/>
        <a:lstStyle/>
        <a:p>
          <a:endParaRPr lang="ru-RU"/>
        </a:p>
      </dgm:t>
    </dgm:pt>
    <dgm:pt modelId="{8C222084-FA94-4ECD-A0B8-2CB050E922C4}" type="sibTrans" cxnId="{F8F4E51F-130E-441E-8A88-2CC7C3062F78}">
      <dgm:prSet/>
      <dgm:spPr/>
      <dgm:t>
        <a:bodyPr/>
        <a:lstStyle/>
        <a:p>
          <a:endParaRPr lang="ru-RU"/>
        </a:p>
      </dgm:t>
    </dgm:pt>
    <dgm:pt modelId="{E0097452-ABC6-47C3-BFC2-588F9F9B4A59}" type="pres">
      <dgm:prSet presAssocID="{1646870F-D2CF-4C86-8999-085D4CC28028}" presName="compositeShape" presStyleCnt="0">
        <dgm:presLayoutVars>
          <dgm:chMax val="7"/>
          <dgm:dir/>
          <dgm:resizeHandles val="exact"/>
        </dgm:presLayoutVars>
      </dgm:prSet>
      <dgm:spPr/>
    </dgm:pt>
    <dgm:pt modelId="{D5CFFFED-53E3-4B44-9CEE-FA34BBF10E12}" type="pres">
      <dgm:prSet presAssocID="{C7049D8E-59FF-479E-98AA-C3D158397338}" presName="circ1" presStyleLbl="vennNode1" presStyleIdx="0" presStyleCnt="2"/>
      <dgm:spPr/>
      <dgm:t>
        <a:bodyPr/>
        <a:lstStyle/>
        <a:p>
          <a:endParaRPr lang="ru-RU"/>
        </a:p>
      </dgm:t>
    </dgm:pt>
    <dgm:pt modelId="{E366587C-9C30-440C-BDDF-4C6B242D7C28}" type="pres">
      <dgm:prSet presAssocID="{C7049D8E-59FF-479E-98AA-C3D15839733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333D6B-0ADA-4E99-8742-9287C1820A6F}" type="pres">
      <dgm:prSet presAssocID="{4316450B-9109-47B4-9AED-3BEC8FCD02A0}" presName="circ2" presStyleLbl="vennNode1" presStyleIdx="1" presStyleCnt="2"/>
      <dgm:spPr/>
      <dgm:t>
        <a:bodyPr/>
        <a:lstStyle/>
        <a:p>
          <a:endParaRPr lang="ru-RU"/>
        </a:p>
      </dgm:t>
    </dgm:pt>
    <dgm:pt modelId="{439D458B-8476-4374-BA94-235F1A9758BA}" type="pres">
      <dgm:prSet presAssocID="{4316450B-9109-47B4-9AED-3BEC8FCD02A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9F56EF-098D-4BD0-9073-FD0A8B5A47DB}" type="presOf" srcId="{C7049D8E-59FF-479E-98AA-C3D158397338}" destId="{D5CFFFED-53E3-4B44-9CEE-FA34BBF10E12}" srcOrd="0" destOrd="0" presId="urn:microsoft.com/office/officeart/2005/8/layout/venn1"/>
    <dgm:cxn modelId="{BF151927-ECC0-4ACC-993B-091DD075B184}" type="presOf" srcId="{C7049D8E-59FF-479E-98AA-C3D158397338}" destId="{E366587C-9C30-440C-BDDF-4C6B242D7C28}" srcOrd="1" destOrd="0" presId="urn:microsoft.com/office/officeart/2005/8/layout/venn1"/>
    <dgm:cxn modelId="{6598D9B9-30FE-4056-A4B6-33205F62A7A0}" type="presOf" srcId="{1646870F-D2CF-4C86-8999-085D4CC28028}" destId="{E0097452-ABC6-47C3-BFC2-588F9F9B4A59}" srcOrd="0" destOrd="0" presId="urn:microsoft.com/office/officeart/2005/8/layout/venn1"/>
    <dgm:cxn modelId="{F8F4E51F-130E-441E-8A88-2CC7C3062F78}" srcId="{1646870F-D2CF-4C86-8999-085D4CC28028}" destId="{4316450B-9109-47B4-9AED-3BEC8FCD02A0}" srcOrd="1" destOrd="0" parTransId="{4C613585-5EC8-4093-9628-C926BA0FDB62}" sibTransId="{8C222084-FA94-4ECD-A0B8-2CB050E922C4}"/>
    <dgm:cxn modelId="{3DDF7930-D8CA-4E62-8C57-CD77565DFDBA}" type="presOf" srcId="{4316450B-9109-47B4-9AED-3BEC8FCD02A0}" destId="{439D458B-8476-4374-BA94-235F1A9758BA}" srcOrd="1" destOrd="0" presId="urn:microsoft.com/office/officeart/2005/8/layout/venn1"/>
    <dgm:cxn modelId="{F06CF248-8533-4393-BADE-7937E8E0385C}" srcId="{1646870F-D2CF-4C86-8999-085D4CC28028}" destId="{C7049D8E-59FF-479E-98AA-C3D158397338}" srcOrd="0" destOrd="0" parTransId="{8EE00B7C-8638-4706-8115-68671B95BF33}" sibTransId="{413DCFC5-C16B-4D2F-85E6-C0D45814CF53}"/>
    <dgm:cxn modelId="{453F9617-895A-436B-8E3A-86C17A7CF1E3}" type="presOf" srcId="{4316450B-9109-47B4-9AED-3BEC8FCD02A0}" destId="{F9333D6B-0ADA-4E99-8742-9287C1820A6F}" srcOrd="0" destOrd="0" presId="urn:microsoft.com/office/officeart/2005/8/layout/venn1"/>
    <dgm:cxn modelId="{4429EEF0-4A34-4060-8F03-6D7FF395B8D9}" type="presParOf" srcId="{E0097452-ABC6-47C3-BFC2-588F9F9B4A59}" destId="{D5CFFFED-53E3-4B44-9CEE-FA34BBF10E12}" srcOrd="0" destOrd="0" presId="urn:microsoft.com/office/officeart/2005/8/layout/venn1"/>
    <dgm:cxn modelId="{08DAD048-711B-41DD-84BD-F1DDF243D7B8}" type="presParOf" srcId="{E0097452-ABC6-47C3-BFC2-588F9F9B4A59}" destId="{E366587C-9C30-440C-BDDF-4C6B242D7C28}" srcOrd="1" destOrd="0" presId="urn:microsoft.com/office/officeart/2005/8/layout/venn1"/>
    <dgm:cxn modelId="{E2D5DEE7-FE84-49F8-A5A2-E4F1F02F4C67}" type="presParOf" srcId="{E0097452-ABC6-47C3-BFC2-588F9F9B4A59}" destId="{F9333D6B-0ADA-4E99-8742-9287C1820A6F}" srcOrd="2" destOrd="0" presId="urn:microsoft.com/office/officeart/2005/8/layout/venn1"/>
    <dgm:cxn modelId="{9F3943BF-39CF-43C8-B01E-AB19DDA73D1E}" type="presParOf" srcId="{E0097452-ABC6-47C3-BFC2-588F9F9B4A59}" destId="{439D458B-8476-4374-BA94-235F1A9758B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EAADCD-42ED-4775-B298-4503BB66019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84E07A91-56A9-4D1F-B05E-7F01DEEB2818}">
      <dgm:prSet phldrT="[Текст]"/>
      <dgm:spPr>
        <a:solidFill>
          <a:schemeClr val="accent1">
            <a:lumMod val="40000"/>
            <a:lumOff val="60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6D9D59B2-6C85-4E60-9383-5C5C65357BC9}" type="parTrans" cxnId="{535CE4EC-7AAE-4B1E-AB8E-495F34F7FBDA}">
      <dgm:prSet/>
      <dgm:spPr/>
      <dgm:t>
        <a:bodyPr/>
        <a:lstStyle/>
        <a:p>
          <a:endParaRPr lang="ru-RU"/>
        </a:p>
      </dgm:t>
    </dgm:pt>
    <dgm:pt modelId="{E6B23763-DD7B-4286-BC76-510F5EDAE66F}" type="sibTrans" cxnId="{535CE4EC-7AAE-4B1E-AB8E-495F34F7FBDA}">
      <dgm:prSet/>
      <dgm:spPr/>
      <dgm:t>
        <a:bodyPr/>
        <a:lstStyle/>
        <a:p>
          <a:endParaRPr lang="ru-RU"/>
        </a:p>
      </dgm:t>
    </dgm:pt>
    <dgm:pt modelId="{63FDF364-199C-4076-B13D-E17DC5EFB016}">
      <dgm:prSet phldrT="[Текст]"/>
      <dgm:spPr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B96F1543-666C-45C2-BB7B-F8A4A10928E3}" type="parTrans" cxnId="{05434D5A-2A86-4A56-A7AB-7FF320E57652}">
      <dgm:prSet/>
      <dgm:spPr/>
      <dgm:t>
        <a:bodyPr/>
        <a:lstStyle/>
        <a:p>
          <a:endParaRPr lang="ru-RU"/>
        </a:p>
      </dgm:t>
    </dgm:pt>
    <dgm:pt modelId="{1082427B-6CF8-4A29-ACAD-2BFAF09877FA}" type="sibTrans" cxnId="{05434D5A-2A86-4A56-A7AB-7FF320E57652}">
      <dgm:prSet/>
      <dgm:spPr/>
      <dgm:t>
        <a:bodyPr/>
        <a:lstStyle/>
        <a:p>
          <a:endParaRPr lang="ru-RU"/>
        </a:p>
      </dgm:t>
    </dgm:pt>
    <dgm:pt modelId="{89301DAC-828F-4CFE-A2CF-2529A98AB5DB}">
      <dgm:prSet phldrT="[Текст]"/>
      <dgm:spPr>
        <a:solidFill>
          <a:srgbClr val="5991D5"/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096447B6-327F-45DA-9EA8-ACF1486944F2}" type="parTrans" cxnId="{BF368CB9-5151-49C5-BEAD-05A3AB272BBD}">
      <dgm:prSet/>
      <dgm:spPr/>
      <dgm:t>
        <a:bodyPr/>
        <a:lstStyle/>
        <a:p>
          <a:endParaRPr lang="ru-RU"/>
        </a:p>
      </dgm:t>
    </dgm:pt>
    <dgm:pt modelId="{5E2C5496-3F18-42E1-96D8-466243FD1F84}" type="sibTrans" cxnId="{BF368CB9-5151-49C5-BEAD-05A3AB272BBD}">
      <dgm:prSet/>
      <dgm:spPr/>
      <dgm:t>
        <a:bodyPr/>
        <a:lstStyle/>
        <a:p>
          <a:endParaRPr lang="ru-RU"/>
        </a:p>
      </dgm:t>
    </dgm:pt>
    <dgm:pt modelId="{C4E6066C-3C0B-41BA-9ACD-B88F4AEB4824}" type="pres">
      <dgm:prSet presAssocID="{A4EAADCD-42ED-4775-B298-4503BB660196}" presName="Name0" presStyleCnt="0">
        <dgm:presLayoutVars>
          <dgm:dir/>
          <dgm:animLvl val="lvl"/>
          <dgm:resizeHandles val="exact"/>
        </dgm:presLayoutVars>
      </dgm:prSet>
      <dgm:spPr/>
    </dgm:pt>
    <dgm:pt modelId="{EE9F383E-5A26-4FC5-BD58-B3244185FD68}" type="pres">
      <dgm:prSet presAssocID="{84E07A91-56A9-4D1F-B05E-7F01DEEB2818}" presName="Name8" presStyleCnt="0"/>
      <dgm:spPr/>
    </dgm:pt>
    <dgm:pt modelId="{F508B767-4903-4246-96A5-5260B28C06C4}" type="pres">
      <dgm:prSet presAssocID="{84E07A91-56A9-4D1F-B05E-7F01DEEB281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E18ADB-CBCD-43A4-BBCE-B119CFAA266F}" type="pres">
      <dgm:prSet presAssocID="{84E07A91-56A9-4D1F-B05E-7F01DEEB281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C2BF4-D933-4CA6-B66A-08BE7994B77F}" type="pres">
      <dgm:prSet presAssocID="{63FDF364-199C-4076-B13D-E17DC5EFB016}" presName="Name8" presStyleCnt="0"/>
      <dgm:spPr/>
    </dgm:pt>
    <dgm:pt modelId="{1A92C8F0-91FC-4959-9AD8-77C8677DEFEB}" type="pres">
      <dgm:prSet presAssocID="{63FDF364-199C-4076-B13D-E17DC5EFB016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5EA394-3043-4422-BF7E-340AAB54359B}" type="pres">
      <dgm:prSet presAssocID="{63FDF364-199C-4076-B13D-E17DC5EFB01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38D7E-0476-432A-87ED-C4603CC8F7D9}" type="pres">
      <dgm:prSet presAssocID="{89301DAC-828F-4CFE-A2CF-2529A98AB5DB}" presName="Name8" presStyleCnt="0"/>
      <dgm:spPr/>
    </dgm:pt>
    <dgm:pt modelId="{329BBED4-68D6-4E3D-93BE-2285A0F79822}" type="pres">
      <dgm:prSet presAssocID="{89301DAC-828F-4CFE-A2CF-2529A98AB5D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150CAA-1972-49A9-840D-BC58EAE840B6}" type="pres">
      <dgm:prSet presAssocID="{89301DAC-828F-4CFE-A2CF-2529A98AB5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5CE4EC-7AAE-4B1E-AB8E-495F34F7FBDA}" srcId="{A4EAADCD-42ED-4775-B298-4503BB660196}" destId="{84E07A91-56A9-4D1F-B05E-7F01DEEB2818}" srcOrd="0" destOrd="0" parTransId="{6D9D59B2-6C85-4E60-9383-5C5C65357BC9}" sibTransId="{E6B23763-DD7B-4286-BC76-510F5EDAE66F}"/>
    <dgm:cxn modelId="{5B994400-B421-48F8-B194-D9738B4B7450}" type="presOf" srcId="{89301DAC-828F-4CFE-A2CF-2529A98AB5DB}" destId="{73150CAA-1972-49A9-840D-BC58EAE840B6}" srcOrd="1" destOrd="0" presId="urn:microsoft.com/office/officeart/2005/8/layout/pyramid1"/>
    <dgm:cxn modelId="{BF368CB9-5151-49C5-BEAD-05A3AB272BBD}" srcId="{A4EAADCD-42ED-4775-B298-4503BB660196}" destId="{89301DAC-828F-4CFE-A2CF-2529A98AB5DB}" srcOrd="2" destOrd="0" parTransId="{096447B6-327F-45DA-9EA8-ACF1486944F2}" sibTransId="{5E2C5496-3F18-42E1-96D8-466243FD1F84}"/>
    <dgm:cxn modelId="{1F780FC8-3F7F-49C2-87C9-FC50A9ED0D8A}" type="presOf" srcId="{63FDF364-199C-4076-B13D-E17DC5EFB016}" destId="{9B5EA394-3043-4422-BF7E-340AAB54359B}" srcOrd="1" destOrd="0" presId="urn:microsoft.com/office/officeart/2005/8/layout/pyramid1"/>
    <dgm:cxn modelId="{4EEE87AC-CC80-4D3B-982E-FCA689457DCF}" type="presOf" srcId="{84E07A91-56A9-4D1F-B05E-7F01DEEB2818}" destId="{80E18ADB-CBCD-43A4-BBCE-B119CFAA266F}" srcOrd="1" destOrd="0" presId="urn:microsoft.com/office/officeart/2005/8/layout/pyramid1"/>
    <dgm:cxn modelId="{07887A76-017D-4935-BF9A-D5C97E423AC8}" type="presOf" srcId="{84E07A91-56A9-4D1F-B05E-7F01DEEB2818}" destId="{F508B767-4903-4246-96A5-5260B28C06C4}" srcOrd="0" destOrd="0" presId="urn:microsoft.com/office/officeart/2005/8/layout/pyramid1"/>
    <dgm:cxn modelId="{213A49D2-B640-4D85-B7C0-17A3DB95AE63}" type="presOf" srcId="{63FDF364-199C-4076-B13D-E17DC5EFB016}" destId="{1A92C8F0-91FC-4959-9AD8-77C8677DEFEB}" srcOrd="0" destOrd="0" presId="urn:microsoft.com/office/officeart/2005/8/layout/pyramid1"/>
    <dgm:cxn modelId="{D4DE8C02-6731-42A5-B739-7D03B1112D93}" type="presOf" srcId="{89301DAC-828F-4CFE-A2CF-2529A98AB5DB}" destId="{329BBED4-68D6-4E3D-93BE-2285A0F79822}" srcOrd="0" destOrd="0" presId="urn:microsoft.com/office/officeart/2005/8/layout/pyramid1"/>
    <dgm:cxn modelId="{05434D5A-2A86-4A56-A7AB-7FF320E57652}" srcId="{A4EAADCD-42ED-4775-B298-4503BB660196}" destId="{63FDF364-199C-4076-B13D-E17DC5EFB016}" srcOrd="1" destOrd="0" parTransId="{B96F1543-666C-45C2-BB7B-F8A4A10928E3}" sibTransId="{1082427B-6CF8-4A29-ACAD-2BFAF09877FA}"/>
    <dgm:cxn modelId="{98AFA699-1A84-422D-9B1F-631682FCB8EC}" type="presOf" srcId="{A4EAADCD-42ED-4775-B298-4503BB660196}" destId="{C4E6066C-3C0B-41BA-9ACD-B88F4AEB4824}" srcOrd="0" destOrd="0" presId="urn:microsoft.com/office/officeart/2005/8/layout/pyramid1"/>
    <dgm:cxn modelId="{69E1A222-C678-4EC6-B9EF-5145E4CED1B5}" type="presParOf" srcId="{C4E6066C-3C0B-41BA-9ACD-B88F4AEB4824}" destId="{EE9F383E-5A26-4FC5-BD58-B3244185FD68}" srcOrd="0" destOrd="0" presId="urn:microsoft.com/office/officeart/2005/8/layout/pyramid1"/>
    <dgm:cxn modelId="{CD94B80F-91FA-413B-BD47-CBDF0EB737CD}" type="presParOf" srcId="{EE9F383E-5A26-4FC5-BD58-B3244185FD68}" destId="{F508B767-4903-4246-96A5-5260B28C06C4}" srcOrd="0" destOrd="0" presId="urn:microsoft.com/office/officeart/2005/8/layout/pyramid1"/>
    <dgm:cxn modelId="{9B58119B-B718-496F-B66D-012805FA4F6D}" type="presParOf" srcId="{EE9F383E-5A26-4FC5-BD58-B3244185FD68}" destId="{80E18ADB-CBCD-43A4-BBCE-B119CFAA266F}" srcOrd="1" destOrd="0" presId="urn:microsoft.com/office/officeart/2005/8/layout/pyramid1"/>
    <dgm:cxn modelId="{4815F440-A5E1-4B8F-8DCB-1AC45B2C4119}" type="presParOf" srcId="{C4E6066C-3C0B-41BA-9ACD-B88F4AEB4824}" destId="{4E6C2BF4-D933-4CA6-B66A-08BE7994B77F}" srcOrd="1" destOrd="0" presId="urn:microsoft.com/office/officeart/2005/8/layout/pyramid1"/>
    <dgm:cxn modelId="{58548184-F3A0-407D-B079-5378BB55BF95}" type="presParOf" srcId="{4E6C2BF4-D933-4CA6-B66A-08BE7994B77F}" destId="{1A92C8F0-91FC-4959-9AD8-77C8677DEFEB}" srcOrd="0" destOrd="0" presId="urn:microsoft.com/office/officeart/2005/8/layout/pyramid1"/>
    <dgm:cxn modelId="{45242EBC-87AC-4A22-B324-C63E15936247}" type="presParOf" srcId="{4E6C2BF4-D933-4CA6-B66A-08BE7994B77F}" destId="{9B5EA394-3043-4422-BF7E-340AAB54359B}" srcOrd="1" destOrd="0" presId="urn:microsoft.com/office/officeart/2005/8/layout/pyramid1"/>
    <dgm:cxn modelId="{D30EA230-368B-4D67-956B-1FD8B3A5F5EE}" type="presParOf" srcId="{C4E6066C-3C0B-41BA-9ACD-B88F4AEB4824}" destId="{74538D7E-0476-432A-87ED-C4603CC8F7D9}" srcOrd="2" destOrd="0" presId="urn:microsoft.com/office/officeart/2005/8/layout/pyramid1"/>
    <dgm:cxn modelId="{5B789C40-6813-45E2-98D6-144249A818F4}" type="presParOf" srcId="{74538D7E-0476-432A-87ED-C4603CC8F7D9}" destId="{329BBED4-68D6-4E3D-93BE-2285A0F79822}" srcOrd="0" destOrd="0" presId="urn:microsoft.com/office/officeart/2005/8/layout/pyramid1"/>
    <dgm:cxn modelId="{67630F97-F7F3-4161-BE8C-BF1F23CCDF1A}" type="presParOf" srcId="{74538D7E-0476-432A-87ED-C4603CC8F7D9}" destId="{73150CAA-1972-49A9-840D-BC58EAE840B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CFFFED-53E3-4B44-9CEE-FA34BBF10E12}">
      <dsp:nvSpPr>
        <dsp:cNvPr id="0" name=""/>
        <dsp:cNvSpPr/>
      </dsp:nvSpPr>
      <dsp:spPr>
        <a:xfrm>
          <a:off x="289300" y="2490"/>
          <a:ext cx="910585" cy="91058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  <a:latin typeface="Arial Black" pitchFamily="34" charset="0"/>
              <a:cs typeface="Arial" pitchFamily="34" charset="0"/>
            </a:rPr>
            <a:t>13%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Arial" pitchFamily="34" charset="0"/>
              <a:cs typeface="Arial" pitchFamily="34" charset="0"/>
            </a:rPr>
            <a:t>Мужчин</a:t>
          </a:r>
        </a:p>
      </dsp:txBody>
      <dsp:txXfrm>
        <a:off x="416454" y="109867"/>
        <a:ext cx="525022" cy="695830"/>
      </dsp:txXfrm>
    </dsp:sp>
    <dsp:sp modelId="{F9333D6B-0ADA-4E99-8742-9287C1820A6F}">
      <dsp:nvSpPr>
        <dsp:cNvPr id="0" name=""/>
        <dsp:cNvSpPr/>
      </dsp:nvSpPr>
      <dsp:spPr>
        <a:xfrm>
          <a:off x="945578" y="2490"/>
          <a:ext cx="910585" cy="910585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Black" pitchFamily="34" charset="0"/>
            </a:rPr>
            <a:t>87%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Arial" pitchFamily="34" charset="0"/>
              <a:cs typeface="Arial" pitchFamily="34" charset="0"/>
            </a:rPr>
            <a:t>Женщин</a:t>
          </a:r>
          <a:endParaRPr lang="ru-RU" sz="1000" kern="1200" dirty="0">
            <a:latin typeface="Arial" pitchFamily="34" charset="0"/>
            <a:cs typeface="Arial" pitchFamily="34" charset="0"/>
          </a:endParaRPr>
        </a:p>
      </dsp:txBody>
      <dsp:txXfrm>
        <a:off x="1203987" y="109867"/>
        <a:ext cx="525022" cy="6958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CFFFED-53E3-4B44-9CEE-FA34BBF10E12}">
      <dsp:nvSpPr>
        <dsp:cNvPr id="0" name=""/>
        <dsp:cNvSpPr/>
      </dsp:nvSpPr>
      <dsp:spPr>
        <a:xfrm>
          <a:off x="289300" y="2490"/>
          <a:ext cx="910585" cy="91058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  <a:latin typeface="Arial Black" pitchFamily="34" charset="0"/>
              <a:cs typeface="Arial" pitchFamily="34" charset="0"/>
            </a:rPr>
            <a:t>17%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 smtClean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sp:txBody>
      <dsp:txXfrm>
        <a:off x="416454" y="109867"/>
        <a:ext cx="525022" cy="695830"/>
      </dsp:txXfrm>
    </dsp:sp>
    <dsp:sp modelId="{F9333D6B-0ADA-4E99-8742-9287C1820A6F}">
      <dsp:nvSpPr>
        <dsp:cNvPr id="0" name=""/>
        <dsp:cNvSpPr/>
      </dsp:nvSpPr>
      <dsp:spPr>
        <a:xfrm>
          <a:off x="945578" y="2490"/>
          <a:ext cx="910585" cy="910585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Black" pitchFamily="34" charset="0"/>
            </a:rPr>
            <a:t>83%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Arial" pitchFamily="34" charset="0"/>
              <a:cs typeface="Arial" pitchFamily="34" charset="0"/>
            </a:rPr>
            <a:t>Занятые</a:t>
          </a:r>
          <a:endParaRPr lang="ru-RU" sz="1000" kern="1200" dirty="0">
            <a:latin typeface="Arial" pitchFamily="34" charset="0"/>
            <a:cs typeface="Arial" pitchFamily="34" charset="0"/>
          </a:endParaRPr>
        </a:p>
      </dsp:txBody>
      <dsp:txXfrm>
        <a:off x="1203987" y="109867"/>
        <a:ext cx="525022" cy="6958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4D0D7-930A-4FC4-A64F-276BE5B8E9B6}">
      <dsp:nvSpPr>
        <dsp:cNvPr id="0" name=""/>
        <dsp:cNvSpPr/>
      </dsp:nvSpPr>
      <dsp:spPr>
        <a:xfrm rot="21278127">
          <a:off x="338760" y="0"/>
          <a:ext cx="2512444" cy="1656184"/>
        </a:xfrm>
        <a:prstGeom prst="swooshArrow">
          <a:avLst>
            <a:gd name="adj1" fmla="val 25000"/>
            <a:gd name="adj2" fmla="val 25000"/>
          </a:avLst>
        </a:prstGeom>
        <a:solidFill>
          <a:srgbClr val="82A2B8"/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-152400" prstMaterial="metal">
          <a:bevelT w="88900" h="889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4D6AE0D-0311-4895-AB9C-DCD4DF58BBEA}">
      <dsp:nvSpPr>
        <dsp:cNvPr id="0" name=""/>
        <dsp:cNvSpPr/>
      </dsp:nvSpPr>
      <dsp:spPr>
        <a:xfrm>
          <a:off x="757687" y="1054708"/>
          <a:ext cx="130444" cy="173570"/>
        </a:xfrm>
        <a:prstGeom prst="ellipse">
          <a:avLst/>
        </a:prstGeom>
        <a:solidFill>
          <a:srgbClr val="2B76B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D78E7D-381A-488E-8D87-4D9ACE3EF481}">
      <dsp:nvSpPr>
        <dsp:cNvPr id="0" name=""/>
        <dsp:cNvSpPr/>
      </dsp:nvSpPr>
      <dsp:spPr>
        <a:xfrm>
          <a:off x="1028018" y="948993"/>
          <a:ext cx="861215" cy="707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144" tIns="0" rIns="0" bIns="0" numCol="1" spcCol="1270" anchor="t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 </a:t>
          </a:r>
          <a:endParaRPr lang="ru-RU" sz="5000" kern="1200" dirty="0"/>
        </a:p>
      </dsp:txBody>
      <dsp:txXfrm>
        <a:off x="1028018" y="948993"/>
        <a:ext cx="861215" cy="707190"/>
      </dsp:txXfrm>
    </dsp:sp>
    <dsp:sp modelId="{FFF0A881-D4AE-4DA5-A2B8-0DFA6F79A9AE}">
      <dsp:nvSpPr>
        <dsp:cNvPr id="0" name=""/>
        <dsp:cNvSpPr/>
      </dsp:nvSpPr>
      <dsp:spPr>
        <a:xfrm>
          <a:off x="2125196" y="174062"/>
          <a:ext cx="338991" cy="386648"/>
        </a:xfrm>
        <a:prstGeom prst="ellipse">
          <a:avLst/>
        </a:prstGeom>
        <a:solidFill>
          <a:srgbClr val="2B76B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DD6B64-3D6A-4752-9263-1F4B1871E44E}">
      <dsp:nvSpPr>
        <dsp:cNvPr id="0" name=""/>
        <dsp:cNvSpPr/>
      </dsp:nvSpPr>
      <dsp:spPr>
        <a:xfrm>
          <a:off x="1820224" y="559790"/>
          <a:ext cx="861215" cy="1096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247" tIns="0" rIns="0" bIns="0" numCol="1" spcCol="1270" anchor="t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 </a:t>
          </a:r>
          <a:endParaRPr lang="ru-RU" sz="5000" kern="1200" dirty="0"/>
        </a:p>
      </dsp:txBody>
      <dsp:txXfrm>
        <a:off x="1820224" y="559790"/>
        <a:ext cx="861215" cy="10963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8F30D1-2041-4EAD-9320-39C750BFFEC1}">
      <dsp:nvSpPr>
        <dsp:cNvPr id="0" name=""/>
        <dsp:cNvSpPr/>
      </dsp:nvSpPr>
      <dsp:spPr>
        <a:xfrm rot="5400000">
          <a:off x="767974" y="498904"/>
          <a:ext cx="863201" cy="143634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5C9C2B2-D496-48B0-8737-6F92F10DD38C}">
      <dsp:nvSpPr>
        <dsp:cNvPr id="0" name=""/>
        <dsp:cNvSpPr/>
      </dsp:nvSpPr>
      <dsp:spPr>
        <a:xfrm>
          <a:off x="635337" y="939338"/>
          <a:ext cx="1296742" cy="497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1F81C3"/>
              </a:solidFill>
              <a:latin typeface="Arial Black" pitchFamily="34" charset="0"/>
            </a:rPr>
            <a:t>156 чел. </a:t>
          </a:r>
          <a:r>
            <a:rPr lang="ru-RU" sz="1600" kern="1200" dirty="0" smtClean="0">
              <a:solidFill>
                <a:srgbClr val="C00000"/>
              </a:solidFill>
              <a:latin typeface="Arial Black" pitchFamily="34" charset="0"/>
            </a:rPr>
            <a:t>План</a:t>
          </a:r>
          <a:endParaRPr lang="ru-RU" sz="1600" kern="1200" dirty="0">
            <a:solidFill>
              <a:srgbClr val="C00000"/>
            </a:solidFill>
            <a:latin typeface="Arial Black" pitchFamily="34" charset="0"/>
          </a:endParaRPr>
        </a:p>
      </dsp:txBody>
      <dsp:txXfrm>
        <a:off x="635337" y="939338"/>
        <a:ext cx="1296742" cy="497213"/>
      </dsp:txXfrm>
    </dsp:sp>
    <dsp:sp modelId="{86D37BAB-0B94-4CA2-8FA8-CBDF024DE394}">
      <dsp:nvSpPr>
        <dsp:cNvPr id="0" name=""/>
        <dsp:cNvSpPr/>
      </dsp:nvSpPr>
      <dsp:spPr>
        <a:xfrm>
          <a:off x="1688547" y="427563"/>
          <a:ext cx="244668" cy="244668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shade val="80000"/>
                <a:hueOff val="65202"/>
                <a:satOff val="6148"/>
                <a:lumOff val="8676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65202"/>
                <a:satOff val="6148"/>
                <a:lumOff val="8676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65202"/>
                <a:satOff val="6148"/>
                <a:lumOff val="867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80000"/>
              <a:hueOff val="65202"/>
              <a:satOff val="6148"/>
              <a:lumOff val="867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7450CEF-610C-4AD0-B6ED-2109963AFEAD}">
      <dsp:nvSpPr>
        <dsp:cNvPr id="0" name=""/>
        <dsp:cNvSpPr/>
      </dsp:nvSpPr>
      <dsp:spPr>
        <a:xfrm rot="5400000">
          <a:off x="2306604" y="-230610"/>
          <a:ext cx="863201" cy="1436347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shade val="80000"/>
                <a:hueOff val="130404"/>
                <a:satOff val="12296"/>
                <a:lumOff val="17351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30404"/>
                <a:satOff val="12296"/>
                <a:lumOff val="17351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30404"/>
                <a:satOff val="12296"/>
                <a:lumOff val="1735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80000"/>
              <a:hueOff val="130404"/>
              <a:satOff val="12296"/>
              <a:lumOff val="1735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1D4E803-7A05-4DF7-BA7D-F5B5D1967CD6}">
      <dsp:nvSpPr>
        <dsp:cNvPr id="0" name=""/>
        <dsp:cNvSpPr/>
      </dsp:nvSpPr>
      <dsp:spPr>
        <a:xfrm>
          <a:off x="2159639" y="234235"/>
          <a:ext cx="1296742" cy="506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1F81C3"/>
              </a:solidFill>
              <a:latin typeface="Arial Black" pitchFamily="34" charset="0"/>
            </a:rPr>
            <a:t>283 чел. </a:t>
          </a:r>
          <a:r>
            <a:rPr lang="ru-RU" sz="1600" kern="1200" dirty="0" smtClean="0">
              <a:solidFill>
                <a:srgbClr val="C00000"/>
              </a:solidFill>
              <a:latin typeface="Arial Black" pitchFamily="34" charset="0"/>
            </a:rPr>
            <a:t>Факт</a:t>
          </a:r>
          <a:endParaRPr lang="ru-RU" sz="1600" kern="1200" dirty="0">
            <a:solidFill>
              <a:srgbClr val="C00000"/>
            </a:solidFill>
            <a:latin typeface="Arial Black" pitchFamily="34" charset="0"/>
          </a:endParaRPr>
        </a:p>
      </dsp:txBody>
      <dsp:txXfrm>
        <a:off x="2159639" y="234235"/>
        <a:ext cx="1296742" cy="5066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CFFFED-53E3-4B44-9CEE-FA34BBF10E12}">
      <dsp:nvSpPr>
        <dsp:cNvPr id="0" name=""/>
        <dsp:cNvSpPr/>
      </dsp:nvSpPr>
      <dsp:spPr>
        <a:xfrm>
          <a:off x="397043" y="2519"/>
          <a:ext cx="921225" cy="92122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C00000"/>
              </a:solidFill>
              <a:latin typeface="Arial Black" pitchFamily="34" charset="0"/>
              <a:cs typeface="Arial" pitchFamily="34" charset="0"/>
            </a:rPr>
            <a:t>11%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 smtClean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dsp:txBody>
      <dsp:txXfrm>
        <a:off x="525683" y="111151"/>
        <a:ext cx="531156" cy="703960"/>
      </dsp:txXfrm>
    </dsp:sp>
    <dsp:sp modelId="{F9333D6B-0ADA-4E99-8742-9287C1820A6F}">
      <dsp:nvSpPr>
        <dsp:cNvPr id="0" name=""/>
        <dsp:cNvSpPr/>
      </dsp:nvSpPr>
      <dsp:spPr>
        <a:xfrm>
          <a:off x="1060989" y="2519"/>
          <a:ext cx="921225" cy="921225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Black" pitchFamily="34" charset="0"/>
            </a:rPr>
            <a:t>89%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Arial" pitchFamily="34" charset="0"/>
              <a:cs typeface="Arial" pitchFamily="34" charset="0"/>
            </a:rPr>
            <a:t>Занятые</a:t>
          </a:r>
          <a:endParaRPr lang="ru-RU" sz="1000" kern="1200" dirty="0">
            <a:latin typeface="Arial" pitchFamily="34" charset="0"/>
            <a:cs typeface="Arial" pitchFamily="34" charset="0"/>
          </a:endParaRPr>
        </a:p>
      </dsp:txBody>
      <dsp:txXfrm>
        <a:off x="1322418" y="111151"/>
        <a:ext cx="531156" cy="7039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8B767-4903-4246-96A5-5260B28C06C4}">
      <dsp:nvSpPr>
        <dsp:cNvPr id="0" name=""/>
        <dsp:cNvSpPr/>
      </dsp:nvSpPr>
      <dsp:spPr>
        <a:xfrm>
          <a:off x="1281550" y="0"/>
          <a:ext cx="1281550" cy="550160"/>
        </a:xfrm>
        <a:prstGeom prst="trapezoid">
          <a:avLst>
            <a:gd name="adj" fmla="val 116471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 </a:t>
          </a:r>
          <a:endParaRPr lang="ru-RU" sz="3300" kern="1200" dirty="0"/>
        </a:p>
      </dsp:txBody>
      <dsp:txXfrm>
        <a:off x="1281550" y="0"/>
        <a:ext cx="1281550" cy="550160"/>
      </dsp:txXfrm>
    </dsp:sp>
    <dsp:sp modelId="{1A92C8F0-91FC-4959-9AD8-77C8677DEFEB}">
      <dsp:nvSpPr>
        <dsp:cNvPr id="0" name=""/>
        <dsp:cNvSpPr/>
      </dsp:nvSpPr>
      <dsp:spPr>
        <a:xfrm>
          <a:off x="640775" y="550160"/>
          <a:ext cx="2563100" cy="550160"/>
        </a:xfrm>
        <a:prstGeom prst="trapezoid">
          <a:avLst>
            <a:gd name="adj" fmla="val 11647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 </a:t>
          </a:r>
          <a:endParaRPr lang="ru-RU" sz="3300" kern="1200" dirty="0"/>
        </a:p>
      </dsp:txBody>
      <dsp:txXfrm>
        <a:off x="1089317" y="550160"/>
        <a:ext cx="1666015" cy="550160"/>
      </dsp:txXfrm>
    </dsp:sp>
    <dsp:sp modelId="{329BBED4-68D6-4E3D-93BE-2285A0F79822}">
      <dsp:nvSpPr>
        <dsp:cNvPr id="0" name=""/>
        <dsp:cNvSpPr/>
      </dsp:nvSpPr>
      <dsp:spPr>
        <a:xfrm>
          <a:off x="0" y="1100320"/>
          <a:ext cx="3844650" cy="550160"/>
        </a:xfrm>
        <a:prstGeom prst="trapezoid">
          <a:avLst>
            <a:gd name="adj" fmla="val 116471"/>
          </a:avLst>
        </a:prstGeom>
        <a:solidFill>
          <a:srgbClr val="5991D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 </a:t>
          </a:r>
          <a:endParaRPr lang="ru-RU" sz="3300" kern="1200" dirty="0"/>
        </a:p>
      </dsp:txBody>
      <dsp:txXfrm>
        <a:off x="672813" y="1100320"/>
        <a:ext cx="2499022" cy="550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7740C-447F-4C55-8B72-D820871A6AFF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74DE3-BBAA-4D95-848D-8BB712E61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784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72714-22F5-4712-B66E-AF22B14B51CA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9C14D-5557-42E2-AD8C-2A1F1CA212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862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>
            <a:lvl1pPr>
              <a:defRPr>
                <a:solidFill>
                  <a:srgbClr val="CF452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69B3E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DB30-460E-4308-ABB6-43DF1BBACF89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6245-B5CC-41CB-8882-0E09DC3E1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862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ru-RU" sz="4400" kern="1200" dirty="0">
                <a:solidFill>
                  <a:srgbClr val="0033A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DB30-460E-4308-ABB6-43DF1BBACF89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6245-B5CC-41CB-8882-0E09DC3E1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21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DB30-460E-4308-ABB6-43DF1BBACF89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6245-B5CC-41CB-8882-0E09DC3E1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70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ru-RU" sz="4400" kern="1200" dirty="0">
                <a:solidFill>
                  <a:srgbClr val="0033A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DB30-460E-4308-ABB6-43DF1BBACF89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6245-B5CC-41CB-8882-0E09DC3E1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53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3A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DB30-460E-4308-ABB6-43DF1BBACF89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6245-B5CC-41CB-8882-0E09DC3E1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52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rgbClr val="0033A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DB30-460E-4308-ABB6-43DF1BBACF89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6245-B5CC-41CB-8882-0E09DC3E1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02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rgbClr val="0033A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DB30-460E-4308-ABB6-43DF1BBACF89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6245-B5CC-41CB-8882-0E09DC3E1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93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>
            <a:normAutofit/>
          </a:bodyPr>
          <a:lstStyle>
            <a:lvl1pPr>
              <a:defRPr lang="ru-RU" sz="4400" kern="1200" dirty="0">
                <a:solidFill>
                  <a:srgbClr val="0033A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DB30-460E-4308-ABB6-43DF1BBACF89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6245-B5CC-41CB-8882-0E09DC3E1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1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ru-RU" sz="4400" kern="1200" dirty="0">
                <a:solidFill>
                  <a:srgbClr val="0033A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DB30-460E-4308-ABB6-43DF1BBACF89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6245-B5CC-41CB-8882-0E09DC3E1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04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DB30-460E-4308-ABB6-43DF1BBACF89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6245-B5CC-41CB-8882-0E09DC3E1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36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DB30-460E-4308-ABB6-43DF1BBACF89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6245-B5CC-41CB-8882-0E09DC3E1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716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DB30-460E-4308-ABB6-43DF1BBACF89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6245-B5CC-41CB-8882-0E09DC3E1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54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DB30-460E-4308-ABB6-43DF1BBACF89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76245-B5CC-41CB-8882-0E09DC3E168F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076" y="2286"/>
            <a:ext cx="1973580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53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kern="1200" dirty="0">
          <a:solidFill>
            <a:srgbClr val="0033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Data" Target="../diagrams/data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chart" Target="../charts/chart1.xml"/><Relationship Id="rId17" Type="http://schemas.microsoft.com/office/2007/relationships/diagramDrawing" Target="../diagrams/drawing3.xml"/><Relationship Id="rId2" Type="http://schemas.openxmlformats.org/officeDocument/2006/relationships/diagramData" Target="../diagrams/data1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QuickStyle" Target="../diagrams/quickStyle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chart" Target="../charts/chart3.xml"/><Relationship Id="rId16" Type="http://schemas.openxmlformats.org/officeDocument/2006/relationships/diagramColors" Target="../diagrams/colors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1804" y="1275606"/>
            <a:ext cx="7772400" cy="1102519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Об итогах реализации мероприятий национального проекта «Демография» в 2020 году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3219822"/>
            <a:ext cx="5141907" cy="1241276"/>
          </a:xfrm>
        </p:spPr>
        <p:txBody>
          <a:bodyPr>
            <a:normAutofit/>
          </a:bodyPr>
          <a:lstStyle/>
          <a:p>
            <a:endParaRPr lang="ru-RU" sz="1400" dirty="0" smtClean="0">
              <a:solidFill>
                <a:srgbClr val="0033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ru-RU" sz="1400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Начальник Управления</a:t>
            </a:r>
            <a:endParaRPr lang="ru-RU" sz="1400" dirty="0">
              <a:solidFill>
                <a:srgbClr val="0033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ru-RU" sz="1600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Фролова Елена Евгеньевна</a:t>
            </a:r>
            <a:endParaRPr lang="ru-RU" sz="1600" b="1" dirty="0">
              <a:solidFill>
                <a:srgbClr val="0033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1470"/>
            <a:ext cx="1973580" cy="105918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3014"/>
            <a:ext cx="3170237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70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51519" y="51470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F4520"/>
                </a:solidFill>
                <a:latin typeface="Verdana" pitchFamily="34" charset="0"/>
                <a:ea typeface="Verdana" pitchFamily="34" charset="0"/>
              </a:rPr>
              <a:t>Национальный проект «Демография»</a:t>
            </a:r>
          </a:p>
          <a:p>
            <a:r>
              <a:rPr lang="ru-RU" sz="1400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Региональный проект </a:t>
            </a:r>
            <a:r>
              <a:rPr lang="ru-RU" sz="1400" b="1" dirty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«Старшее поколение</a:t>
            </a:r>
            <a:r>
              <a:rPr lang="ru-RU" sz="1400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» </a:t>
            </a:r>
            <a:endParaRPr lang="ru-RU" sz="1400" b="1" dirty="0">
              <a:solidFill>
                <a:srgbClr val="0033A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19" y="664266"/>
            <a:ext cx="6768753" cy="45719"/>
          </a:xfrm>
          <a:prstGeom prst="rect">
            <a:avLst/>
          </a:prstGeom>
          <a:solidFill>
            <a:srgbClr val="69B3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77853" y="737520"/>
            <a:ext cx="3102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 Black" pitchFamily="34" charset="0"/>
              </a:rPr>
              <a:t>Численность участников</a:t>
            </a:r>
            <a:endParaRPr lang="ru-RU" sz="1600" dirty="0">
              <a:latin typeface="Arial Black" pitchFamily="34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3885276" y="813577"/>
            <a:ext cx="2826768" cy="2761680"/>
            <a:chOff x="4711038" y="989401"/>
            <a:chExt cx="2663291" cy="2645051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4711038" y="989401"/>
              <a:ext cx="2663291" cy="2645051"/>
              <a:chOff x="4838287" y="604902"/>
              <a:chExt cx="2663291" cy="2645051"/>
            </a:xfrm>
          </p:grpSpPr>
          <p:grpSp>
            <p:nvGrpSpPr>
              <p:cNvPr id="26" name="Группа 25"/>
              <p:cNvGrpSpPr/>
              <p:nvPr/>
            </p:nvGrpSpPr>
            <p:grpSpPr>
              <a:xfrm>
                <a:off x="4838287" y="604902"/>
                <a:ext cx="2663291" cy="2645051"/>
                <a:chOff x="4838287" y="604902"/>
                <a:chExt cx="2663291" cy="2645051"/>
              </a:xfrm>
            </p:grpSpPr>
            <p:sp>
              <p:nvSpPr>
                <p:cNvPr id="31" name="Арка 30"/>
                <p:cNvSpPr/>
                <p:nvPr/>
              </p:nvSpPr>
              <p:spPr>
                <a:xfrm rot="9954827">
                  <a:off x="4984352" y="604902"/>
                  <a:ext cx="2471947" cy="2645051"/>
                </a:xfrm>
                <a:prstGeom prst="blockArc">
                  <a:avLst>
                    <a:gd name="adj1" fmla="val 13483129"/>
                    <a:gd name="adj2" fmla="val 15413857"/>
                    <a:gd name="adj3" fmla="val 46647"/>
                  </a:avLst>
                </a:prstGeom>
                <a:solidFill>
                  <a:srgbClr val="B8CAD6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Арка 31"/>
                <p:cNvSpPr/>
                <p:nvPr/>
              </p:nvSpPr>
              <p:spPr>
                <a:xfrm rot="8091220">
                  <a:off x="5015888" y="649946"/>
                  <a:ext cx="2408874" cy="2562506"/>
                </a:xfrm>
                <a:prstGeom prst="blockArc">
                  <a:avLst>
                    <a:gd name="adj1" fmla="val 12701973"/>
                    <a:gd name="adj2" fmla="val 15413857"/>
                    <a:gd name="adj3" fmla="val 46647"/>
                  </a:avLst>
                </a:prstGeom>
                <a:solidFill>
                  <a:srgbClr val="82A2B8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" name="Арка 32"/>
                <p:cNvSpPr/>
                <p:nvPr/>
              </p:nvSpPr>
              <p:spPr>
                <a:xfrm rot="5400000">
                  <a:off x="4885324" y="647148"/>
                  <a:ext cx="2520279" cy="2614354"/>
                </a:xfrm>
                <a:prstGeom prst="blockArc">
                  <a:avLst>
                    <a:gd name="adj1" fmla="val 12093890"/>
                    <a:gd name="adj2" fmla="val 15413857"/>
                    <a:gd name="adj3" fmla="val 46647"/>
                  </a:avLst>
                </a:prstGeom>
                <a:solidFill>
                  <a:srgbClr val="59819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7" name="Группа 26"/>
              <p:cNvGrpSpPr/>
              <p:nvPr/>
            </p:nvGrpSpPr>
            <p:grpSpPr>
              <a:xfrm>
                <a:off x="5508104" y="1644770"/>
                <a:ext cx="936104" cy="699923"/>
                <a:chOff x="4572000" y="1644769"/>
                <a:chExt cx="936104" cy="699923"/>
              </a:xfrm>
            </p:grpSpPr>
            <p:sp>
              <p:nvSpPr>
                <p:cNvPr id="28" name="Овал 27"/>
                <p:cNvSpPr/>
                <p:nvPr/>
              </p:nvSpPr>
              <p:spPr>
                <a:xfrm>
                  <a:off x="4572000" y="1644769"/>
                  <a:ext cx="936104" cy="699923"/>
                </a:xfrm>
                <a:prstGeom prst="ellipse">
                  <a:avLst/>
                </a:prstGeom>
                <a:solidFill>
                  <a:srgbClr val="4B93D5"/>
                </a:solidFill>
                <a:ln>
                  <a:noFill/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Овал 28"/>
                <p:cNvSpPr/>
                <p:nvPr/>
              </p:nvSpPr>
              <p:spPr>
                <a:xfrm>
                  <a:off x="4653009" y="1697638"/>
                  <a:ext cx="774086" cy="555446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dirty="0">
                    <a:solidFill>
                      <a:srgbClr val="C00000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4734519" y="1733120"/>
                  <a:ext cx="61106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1400" dirty="0" smtClean="0">
                      <a:solidFill>
                        <a:srgbClr val="C00000"/>
                      </a:solidFill>
                      <a:latin typeface="Arial Black" pitchFamily="34" charset="0"/>
                    </a:rPr>
                    <a:t>186 </a:t>
                  </a:r>
                </a:p>
                <a:p>
                  <a:r>
                    <a:rPr lang="ru-RU" sz="1400" dirty="0" smtClean="0">
                      <a:solidFill>
                        <a:srgbClr val="C00000"/>
                      </a:solidFill>
                      <a:latin typeface="Arial Black" pitchFamily="34" charset="0"/>
                    </a:rPr>
                    <a:t>чел.</a:t>
                  </a:r>
                  <a:endParaRPr lang="ru-RU" sz="1400" dirty="0">
                    <a:solidFill>
                      <a:srgbClr val="C00000"/>
                    </a:solidFill>
                    <a:latin typeface="Arial Black" pitchFamily="34" charset="0"/>
                  </a:endParaRPr>
                </a:p>
              </p:txBody>
            </p:sp>
          </p:grpSp>
        </p:grpSp>
        <p:sp>
          <p:nvSpPr>
            <p:cNvPr id="34" name="TextBox 33"/>
            <p:cNvSpPr txBox="1"/>
            <p:nvPr/>
          </p:nvSpPr>
          <p:spPr>
            <a:xfrm>
              <a:off x="6446404" y="1619224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  <a:latin typeface="Arial Black" pitchFamily="34" charset="0"/>
                </a:rPr>
                <a:t>35%</a:t>
              </a:r>
              <a:endParaRPr lang="ru-RU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584941" y="2256340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  <a:latin typeface="Arial Black" pitchFamily="34" charset="0"/>
                </a:rPr>
                <a:t>27%</a:t>
              </a:r>
              <a:endParaRPr lang="ru-RU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470847" y="284336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  <a:latin typeface="Arial Black" pitchFamily="34" charset="0"/>
                </a:rPr>
                <a:t>8%</a:t>
              </a:r>
              <a:endParaRPr lang="ru-RU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6575316" y="1124015"/>
            <a:ext cx="200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Здравоохранение </a:t>
            </a:r>
            <a:endParaRPr lang="en-US" sz="14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и социальные услуги</a:t>
            </a:r>
            <a:endParaRPr lang="ru-RU" sz="1400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04569" y="2221304"/>
            <a:ext cx="1295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Образование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20280" y="2972440"/>
            <a:ext cx="2739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Государственное управление;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социальное обеспечение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V="1">
            <a:off x="6733780" y="1914195"/>
            <a:ext cx="2149631" cy="18775"/>
          </a:xfrm>
          <a:prstGeom prst="line">
            <a:avLst/>
          </a:prstGeom>
          <a:ln w="28575">
            <a:solidFill>
              <a:srgbClr val="59819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615927" y="2902648"/>
            <a:ext cx="2348561" cy="0"/>
          </a:xfrm>
          <a:prstGeom prst="line">
            <a:avLst/>
          </a:prstGeom>
          <a:ln w="28575">
            <a:solidFill>
              <a:srgbClr val="59819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775101" y="721439"/>
            <a:ext cx="26837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 Black" pitchFamily="34" charset="0"/>
              </a:rPr>
              <a:t>Сфера деятельности </a:t>
            </a:r>
            <a:endParaRPr lang="ru-RU" sz="1600" dirty="0">
              <a:latin typeface="Arial Black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8321" y="3525208"/>
            <a:ext cx="27671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 Black" pitchFamily="34" charset="0"/>
              </a:rPr>
              <a:t>Категории участников</a:t>
            </a:r>
            <a:endParaRPr lang="ru-RU" sz="1600" dirty="0">
              <a:latin typeface="Arial Black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46533" y="2999173"/>
            <a:ext cx="2525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 Black" pitchFamily="34" charset="0"/>
              </a:rPr>
              <a:t>Возраст участников</a:t>
            </a:r>
            <a:endParaRPr lang="ru-RU" sz="1600" dirty="0">
              <a:latin typeface="Arial Black" pitchFamily="34" charset="0"/>
            </a:endParaRPr>
          </a:p>
        </p:txBody>
      </p:sp>
      <p:graphicFrame>
        <p:nvGraphicFramePr>
          <p:cNvPr id="53" name="Схема 52"/>
          <p:cNvGraphicFramePr/>
          <p:nvPr>
            <p:extLst>
              <p:ext uri="{D42A27DB-BD31-4B8C-83A1-F6EECF244321}">
                <p14:modId xmlns:p14="http://schemas.microsoft.com/office/powerpoint/2010/main" val="3253282335"/>
              </p:ext>
            </p:extLst>
          </p:nvPr>
        </p:nvGraphicFramePr>
        <p:xfrm>
          <a:off x="6998536" y="4010898"/>
          <a:ext cx="2145464" cy="915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4591902" y="3952537"/>
            <a:ext cx="22573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236199"/>
                </a:solidFill>
                <a:latin typeface="Arial Black" pitchFamily="34" charset="0"/>
                <a:cs typeface="Arial" pitchFamily="34" charset="0"/>
              </a:rPr>
              <a:t>Отношение к занятости</a:t>
            </a:r>
            <a:endParaRPr lang="ru-RU" sz="1200" dirty="0">
              <a:solidFill>
                <a:srgbClr val="236199"/>
              </a:solidFill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55" name="Схема 54"/>
          <p:cNvGraphicFramePr/>
          <p:nvPr>
            <p:extLst>
              <p:ext uri="{D42A27DB-BD31-4B8C-83A1-F6EECF244321}">
                <p14:modId xmlns:p14="http://schemas.microsoft.com/office/powerpoint/2010/main" val="2428518171"/>
              </p:ext>
            </p:extLst>
          </p:nvPr>
        </p:nvGraphicFramePr>
        <p:xfrm>
          <a:off x="4580841" y="4204359"/>
          <a:ext cx="2145464" cy="915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838173" y="4680243"/>
            <a:ext cx="8402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Незанятые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784162" y="3772651"/>
            <a:ext cx="23759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236199"/>
                </a:solidFill>
                <a:latin typeface="Arial Black" pitchFamily="34" charset="0"/>
                <a:cs typeface="Arial" pitchFamily="34" charset="0"/>
              </a:rPr>
              <a:t>По гендерному признаку</a:t>
            </a:r>
            <a:endParaRPr lang="ru-RU" sz="1200" dirty="0">
              <a:solidFill>
                <a:srgbClr val="236199"/>
              </a:solidFill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60" name="Диаграмма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942949"/>
              </p:ext>
            </p:extLst>
          </p:nvPr>
        </p:nvGraphicFramePr>
        <p:xfrm>
          <a:off x="-180528" y="3157106"/>
          <a:ext cx="3046860" cy="2024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61" name="Скругленный прямоугольник 60"/>
          <p:cNvSpPr/>
          <p:nvPr/>
        </p:nvSpPr>
        <p:spPr>
          <a:xfrm>
            <a:off x="2503679" y="3392357"/>
            <a:ext cx="1935808" cy="2657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rgbClr val="236199"/>
                </a:solidFill>
                <a:latin typeface="Arial" pitchFamily="34" charset="0"/>
                <a:cs typeface="Arial" pitchFamily="34" charset="0"/>
              </a:rPr>
              <a:t>45-49 лет </a:t>
            </a:r>
            <a:r>
              <a:rPr lang="ru-RU" sz="1400" b="1" dirty="0" smtClean="0">
                <a:solidFill>
                  <a:srgbClr val="236199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73 чел.</a:t>
            </a:r>
            <a:endParaRPr lang="ru-RU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480799" y="3859442"/>
            <a:ext cx="1935808" cy="2657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rgbClr val="236199"/>
                </a:solidFill>
                <a:latin typeface="Arial" pitchFamily="34" charset="0"/>
                <a:cs typeface="Arial" pitchFamily="34" charset="0"/>
              </a:rPr>
              <a:t>50-54 лет </a:t>
            </a:r>
            <a:r>
              <a:rPr lang="ru-RU" sz="1400" b="1" dirty="0" smtClean="0">
                <a:solidFill>
                  <a:srgbClr val="236199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64 чел.</a:t>
            </a:r>
            <a:endParaRPr lang="ru-RU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502535" y="4326527"/>
            <a:ext cx="1935808" cy="2657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rgbClr val="236199"/>
                </a:solidFill>
                <a:latin typeface="Arial" pitchFamily="34" charset="0"/>
                <a:cs typeface="Arial" pitchFamily="34" charset="0"/>
              </a:rPr>
              <a:t>55-59 лет </a:t>
            </a:r>
            <a:r>
              <a:rPr lang="ru-RU" sz="1400" b="1" dirty="0" smtClean="0">
                <a:solidFill>
                  <a:srgbClr val="236199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32 чел.</a:t>
            </a:r>
            <a:endParaRPr lang="ru-RU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2483814" y="4793613"/>
            <a:ext cx="1935808" cy="2657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236199"/>
                </a:solidFill>
                <a:latin typeface="Arial" pitchFamily="34" charset="0"/>
                <a:cs typeface="Arial" pitchFamily="34" charset="0"/>
              </a:rPr>
              <a:t>Свыше</a:t>
            </a:r>
            <a:r>
              <a:rPr lang="ru-RU" sz="1400" b="1" dirty="0" smtClean="0">
                <a:solidFill>
                  <a:srgbClr val="2361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236199"/>
                </a:solidFill>
                <a:latin typeface="Arial" pitchFamily="34" charset="0"/>
                <a:cs typeface="Arial" pitchFamily="34" charset="0"/>
              </a:rPr>
              <a:t>60 </a:t>
            </a:r>
            <a:r>
              <a:rPr lang="ru-RU" sz="1000" b="1" dirty="0" smtClean="0">
                <a:solidFill>
                  <a:srgbClr val="236199"/>
                </a:solidFill>
                <a:latin typeface="Arial" pitchFamily="34" charset="0"/>
                <a:cs typeface="Arial" pitchFamily="34" charset="0"/>
              </a:rPr>
              <a:t>лет</a:t>
            </a:r>
            <a:r>
              <a:rPr lang="ru-RU" sz="1200" b="1" dirty="0" smtClean="0">
                <a:solidFill>
                  <a:srgbClr val="2361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236199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17 </a:t>
            </a:r>
            <a:r>
              <a:rPr lang="ru-RU" sz="1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чел.</a:t>
            </a:r>
            <a:endParaRPr lang="ru-RU" sz="13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8" name="Группа 77"/>
          <p:cNvGrpSpPr/>
          <p:nvPr/>
        </p:nvGrpSpPr>
        <p:grpSpPr>
          <a:xfrm>
            <a:off x="210247" y="1111992"/>
            <a:ext cx="3785689" cy="1726738"/>
            <a:chOff x="9200" y="1090771"/>
            <a:chExt cx="3370272" cy="1726738"/>
          </a:xfrm>
        </p:grpSpPr>
        <p:graphicFrame>
          <p:nvGraphicFramePr>
            <p:cNvPr id="7" name="Схема 6"/>
            <p:cNvGraphicFramePr/>
            <p:nvPr>
              <p:extLst>
                <p:ext uri="{D42A27DB-BD31-4B8C-83A1-F6EECF244321}">
                  <p14:modId xmlns:p14="http://schemas.microsoft.com/office/powerpoint/2010/main" val="260053217"/>
                </p:ext>
              </p:extLst>
            </p:nvPr>
          </p:nvGraphicFramePr>
          <p:xfrm>
            <a:off x="539552" y="1161325"/>
            <a:ext cx="2839920" cy="165618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9200" y="2067694"/>
              <a:ext cx="111761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4B93D5"/>
                  </a:solidFill>
                  <a:latin typeface="Arial Black" pitchFamily="34" charset="0"/>
                  <a:ea typeface="Verdana" pitchFamily="34" charset="0"/>
                </a:rPr>
                <a:t>50 чел.</a:t>
              </a:r>
              <a:endParaRPr lang="en-US" b="1" dirty="0" smtClean="0">
                <a:solidFill>
                  <a:srgbClr val="4B93D5"/>
                </a:solidFill>
                <a:latin typeface="Arial Black" pitchFamily="34" charset="0"/>
                <a:ea typeface="Verdana" pitchFamily="34" charset="0"/>
              </a:endParaRPr>
            </a:p>
            <a:p>
              <a:pPr algn="ctr"/>
              <a:r>
                <a:rPr lang="ru-RU" sz="1200" b="1" dirty="0" smtClean="0">
                  <a:solidFill>
                    <a:srgbClr val="C00000"/>
                  </a:solidFill>
                  <a:latin typeface="Arial Black" pitchFamily="34" charset="0"/>
                  <a:ea typeface="Verdana" pitchFamily="34" charset="0"/>
                </a:rPr>
                <a:t>План</a:t>
              </a:r>
              <a:endParaRPr lang="ru-RU" sz="1200" b="1" dirty="0">
                <a:solidFill>
                  <a:srgbClr val="C00000"/>
                </a:solidFill>
                <a:latin typeface="Arial Black" pitchFamily="34" charset="0"/>
                <a:ea typeface="Verdana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59632" y="1090771"/>
              <a:ext cx="127150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rgbClr val="4B93D5"/>
                  </a:solidFill>
                  <a:latin typeface="Arial Black" pitchFamily="34" charset="0"/>
                </a:rPr>
                <a:t>186 чел.</a:t>
              </a:r>
            </a:p>
            <a:p>
              <a:pPr algn="ctr"/>
              <a:r>
                <a:rPr lang="ru-RU" sz="1200" dirty="0" smtClean="0">
                  <a:solidFill>
                    <a:srgbClr val="C00000"/>
                  </a:solidFill>
                  <a:latin typeface="Arial Black" pitchFamily="34" charset="0"/>
                </a:rPr>
                <a:t>Факт</a:t>
              </a:r>
              <a:endParaRPr lang="ru-RU" sz="1200" dirty="0">
                <a:solidFill>
                  <a:srgbClr val="C00000"/>
                </a:solidFill>
                <a:latin typeface="Arial Black" pitchFamily="34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609029" y="1975361"/>
              <a:ext cx="9484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  <a:latin typeface="Arial Black" pitchFamily="34" charset="0"/>
                </a:rPr>
                <a:t>372%</a:t>
              </a:r>
              <a:endParaRPr lang="ru-RU" dirty="0">
                <a:solidFill>
                  <a:srgbClr val="C00000"/>
                </a:solidFill>
                <a:latin typeface="Arial Black" pitchFamily="34" charset="0"/>
              </a:endParaRPr>
            </a:p>
          </p:txBody>
        </p:sp>
      </p:grpSp>
      <p:cxnSp>
        <p:nvCxnSpPr>
          <p:cNvPr id="14" name="Соединительная линия уступом 13"/>
          <p:cNvCxnSpPr/>
          <p:nvPr/>
        </p:nvCxnSpPr>
        <p:spPr>
          <a:xfrm rot="10800000" flipV="1">
            <a:off x="1043610" y="3392356"/>
            <a:ext cx="1496324" cy="145847"/>
          </a:xfrm>
          <a:prstGeom prst="bentConnector3">
            <a:avLst>
              <a:gd name="adj1" fmla="val 101332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Блок-схема: узел 19"/>
          <p:cNvSpPr/>
          <p:nvPr/>
        </p:nvSpPr>
        <p:spPr>
          <a:xfrm>
            <a:off x="946533" y="3538205"/>
            <a:ext cx="144014" cy="7814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лок-схема: узел 58"/>
          <p:cNvSpPr/>
          <p:nvPr/>
        </p:nvSpPr>
        <p:spPr>
          <a:xfrm>
            <a:off x="395536" y="4478560"/>
            <a:ext cx="144014" cy="7814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Блок-схема: узел 64"/>
          <p:cNvSpPr/>
          <p:nvPr/>
        </p:nvSpPr>
        <p:spPr>
          <a:xfrm>
            <a:off x="2062399" y="4091036"/>
            <a:ext cx="144014" cy="7814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Блок-схема: узел 65"/>
          <p:cNvSpPr/>
          <p:nvPr/>
        </p:nvSpPr>
        <p:spPr>
          <a:xfrm>
            <a:off x="1493902" y="4514090"/>
            <a:ext cx="144014" cy="7814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>
            <a:endCxn id="65" idx="4"/>
          </p:cNvCxnSpPr>
          <p:nvPr/>
        </p:nvCxnSpPr>
        <p:spPr>
          <a:xfrm flipH="1">
            <a:off x="2134406" y="4169176"/>
            <a:ext cx="63474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1614806" y="4592230"/>
            <a:ext cx="101297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Соединительная линия уступом 57"/>
          <p:cNvCxnSpPr>
            <a:endCxn id="59" idx="4"/>
          </p:cNvCxnSpPr>
          <p:nvPr/>
        </p:nvCxnSpPr>
        <p:spPr>
          <a:xfrm rot="10800000">
            <a:off x="467543" y="4556700"/>
            <a:ext cx="2072390" cy="502616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66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3888" y="3579862"/>
            <a:ext cx="52565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 Black" pitchFamily="34" charset="0"/>
              </a:rPr>
              <a:t>Доля занятых в численности лиц в возрасте 50-ти лет и старше, а также лиц </a:t>
            </a:r>
            <a:r>
              <a:rPr lang="ru-RU" sz="1200" dirty="0" err="1">
                <a:latin typeface="Arial Black" pitchFamily="34" charset="0"/>
              </a:rPr>
              <a:t>предпенсионного</a:t>
            </a:r>
            <a:r>
              <a:rPr lang="ru-RU" sz="1200" dirty="0">
                <a:latin typeface="Arial Black" pitchFamily="34" charset="0"/>
              </a:rPr>
              <a:t> возраста, прошедших профессиональное обучение или получивших дополнительное профессиональное образование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19" y="51470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F4520"/>
                </a:solidFill>
                <a:latin typeface="Verdana" pitchFamily="34" charset="0"/>
                <a:ea typeface="Verdana" pitchFamily="34" charset="0"/>
              </a:rPr>
              <a:t>Национальный проект «Демография»</a:t>
            </a:r>
          </a:p>
          <a:p>
            <a:r>
              <a:rPr lang="ru-RU" sz="1400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Региональный проект </a:t>
            </a:r>
            <a:r>
              <a:rPr lang="ru-RU" sz="1400" b="1" dirty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«Старшее поколение</a:t>
            </a:r>
            <a:r>
              <a:rPr lang="ru-RU" sz="1400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» </a:t>
            </a:r>
            <a:endParaRPr lang="ru-RU" sz="1400" b="1" dirty="0">
              <a:solidFill>
                <a:srgbClr val="0033A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19" y="664266"/>
            <a:ext cx="6768753" cy="45719"/>
          </a:xfrm>
          <a:prstGeom prst="rect">
            <a:avLst/>
          </a:prstGeom>
          <a:solidFill>
            <a:srgbClr val="69B3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03897" y="843558"/>
            <a:ext cx="5928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 Black" pitchFamily="34" charset="0"/>
              </a:rPr>
              <a:t>Объем финансовых </a:t>
            </a:r>
            <a:r>
              <a:rPr lang="ru-RU" sz="1600" dirty="0">
                <a:latin typeface="Arial Black" pitchFamily="34" charset="0"/>
              </a:rPr>
              <a:t>средств - </a:t>
            </a:r>
            <a:r>
              <a:rPr lang="ru-RU" sz="1600" dirty="0" smtClean="0">
                <a:latin typeface="Arial Black" pitchFamily="34" charset="0"/>
              </a:rPr>
              <a:t>4136,8 </a:t>
            </a:r>
            <a:r>
              <a:rPr lang="ru-RU" sz="1600" dirty="0">
                <a:latin typeface="Arial Black" pitchFamily="34" charset="0"/>
              </a:rPr>
              <a:t>тыс</a:t>
            </a:r>
            <a:r>
              <a:rPr lang="ru-RU" sz="1600" dirty="0" smtClean="0">
                <a:latin typeface="Arial Black" pitchFamily="34" charset="0"/>
              </a:rPr>
              <a:t>. рублей</a:t>
            </a:r>
            <a:endParaRPr lang="ru-RU" sz="1600" dirty="0">
              <a:latin typeface="Arial Black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491880" y="3579862"/>
            <a:ext cx="0" cy="1015663"/>
          </a:xfrm>
          <a:prstGeom prst="line">
            <a:avLst/>
          </a:prstGeom>
          <a:ln w="57150">
            <a:solidFill>
              <a:srgbClr val="B845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Кольцо 7"/>
          <p:cNvSpPr/>
          <p:nvPr/>
        </p:nvSpPr>
        <p:spPr>
          <a:xfrm>
            <a:off x="300279" y="3340630"/>
            <a:ext cx="1584176" cy="1584000"/>
          </a:xfrm>
          <a:prstGeom prst="donu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Арка 8"/>
          <p:cNvSpPr/>
          <p:nvPr/>
        </p:nvSpPr>
        <p:spPr>
          <a:xfrm rot="10163592">
            <a:off x="300367" y="3340629"/>
            <a:ext cx="1584000" cy="1584000"/>
          </a:xfrm>
          <a:prstGeom prst="blockArc">
            <a:avLst>
              <a:gd name="adj1" fmla="val 2660918"/>
              <a:gd name="adj2" fmla="val 0"/>
              <a:gd name="adj3" fmla="val 25000"/>
            </a:avLst>
          </a:prstGeom>
          <a:solidFill>
            <a:srgbClr val="1F81C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3840241"/>
            <a:ext cx="6735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236199"/>
                </a:solidFill>
                <a:latin typeface="Arial Black" pitchFamily="34" charset="0"/>
              </a:rPr>
              <a:t>186 </a:t>
            </a:r>
          </a:p>
          <a:p>
            <a:r>
              <a:rPr lang="ru-RU" sz="1600" dirty="0" smtClean="0">
                <a:solidFill>
                  <a:srgbClr val="236199"/>
                </a:solidFill>
                <a:latin typeface="Arial Black" pitchFamily="34" charset="0"/>
              </a:rPr>
              <a:t>чел.</a:t>
            </a:r>
            <a:endParaRPr lang="ru-RU" sz="1600" dirty="0">
              <a:solidFill>
                <a:srgbClr val="236199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376" y="4515966"/>
            <a:ext cx="1163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 Black" pitchFamily="34" charset="0"/>
              </a:rPr>
              <a:t>16</a:t>
            </a:r>
            <a:r>
              <a:rPr lang="ru-RU" sz="1600" dirty="0" smtClean="0">
                <a:solidFill>
                  <a:schemeClr val="bg1"/>
                </a:solidFill>
                <a:latin typeface="Arial Black" pitchFamily="34" charset="0"/>
              </a:rPr>
              <a:t>6</a:t>
            </a:r>
            <a:r>
              <a:rPr lang="en-US" sz="16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Arial Black" pitchFamily="34" charset="0"/>
              </a:rPr>
              <a:t>чел.</a:t>
            </a:r>
          </a:p>
        </p:txBody>
      </p:sp>
      <p:sp>
        <p:nvSpPr>
          <p:cNvPr id="12" name="Выноска 2 11"/>
          <p:cNvSpPr/>
          <p:nvPr/>
        </p:nvSpPr>
        <p:spPr>
          <a:xfrm>
            <a:off x="2281825" y="3733192"/>
            <a:ext cx="994031" cy="360040"/>
          </a:xfrm>
          <a:prstGeom prst="borderCallout2">
            <a:avLst>
              <a:gd name="adj1" fmla="val 18750"/>
              <a:gd name="adj2" fmla="val 1050"/>
              <a:gd name="adj3" fmla="val 18750"/>
              <a:gd name="adj4" fmla="val -32305"/>
              <a:gd name="adj5" fmla="val 112500"/>
              <a:gd name="adj6" fmla="val -46667"/>
            </a:avLst>
          </a:prstGeom>
          <a:noFill/>
          <a:ln>
            <a:solidFill>
              <a:srgbClr val="575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  <a:latin typeface="Arial Black" pitchFamily="34" charset="0"/>
              </a:rPr>
              <a:t>89,2%</a:t>
            </a:r>
            <a:endParaRPr lang="ru-RU" sz="1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44246" y="3161597"/>
            <a:ext cx="3847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 Black" pitchFamily="34" charset="0"/>
              </a:rPr>
              <a:t>Результативность мероприятия</a:t>
            </a:r>
            <a:endParaRPr lang="ru-RU" sz="1600" dirty="0">
              <a:latin typeface="Arial Black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5076056" y="1229946"/>
            <a:ext cx="3713600" cy="1658517"/>
            <a:chOff x="5076056" y="1203801"/>
            <a:chExt cx="3713600" cy="1658517"/>
          </a:xfrm>
        </p:grpSpPr>
        <p:graphicFrame>
          <p:nvGraphicFramePr>
            <p:cNvPr id="25" name="Диаграмма 24"/>
            <p:cNvGraphicFramePr/>
            <p:nvPr>
              <p:extLst>
                <p:ext uri="{D42A27DB-BD31-4B8C-83A1-F6EECF244321}">
                  <p14:modId xmlns:p14="http://schemas.microsoft.com/office/powerpoint/2010/main" val="176227066"/>
                </p:ext>
              </p:extLst>
            </p:nvPr>
          </p:nvGraphicFramePr>
          <p:xfrm>
            <a:off x="5076056" y="1203801"/>
            <a:ext cx="2232248" cy="165851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6" name="Выноска 2 25"/>
            <p:cNvSpPr/>
            <p:nvPr/>
          </p:nvSpPr>
          <p:spPr>
            <a:xfrm>
              <a:off x="6989456" y="1216409"/>
              <a:ext cx="1800200" cy="610807"/>
            </a:xfrm>
            <a:prstGeom prst="borderCallout2">
              <a:avLst>
                <a:gd name="adj1" fmla="val 18750"/>
                <a:gd name="adj2" fmla="val 302"/>
                <a:gd name="adj3" fmla="val 18750"/>
                <a:gd name="adj4" fmla="val -16667"/>
                <a:gd name="adj5" fmla="val 97529"/>
                <a:gd name="adj6" fmla="val -2939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Федеральный </a:t>
              </a:r>
              <a:r>
                <a:rPr lang="ru-RU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бюджет </a:t>
              </a:r>
              <a:r>
                <a:rPr lang="ru-RU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– </a:t>
              </a:r>
            </a:p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4070,9 </a:t>
              </a:r>
              <a:r>
                <a:rPr lang="ru-RU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тыс. рублей</a:t>
              </a:r>
            </a:p>
          </p:txBody>
        </p:sp>
        <p:sp>
          <p:nvSpPr>
            <p:cNvPr id="28" name="Выноска 2 27"/>
            <p:cNvSpPr/>
            <p:nvPr/>
          </p:nvSpPr>
          <p:spPr>
            <a:xfrm>
              <a:off x="7020272" y="2196965"/>
              <a:ext cx="1769384" cy="662817"/>
            </a:xfrm>
            <a:prstGeom prst="borderCallout2">
              <a:avLst>
                <a:gd name="adj1" fmla="val 82210"/>
                <a:gd name="adj2" fmla="val -581"/>
                <a:gd name="adj3" fmla="val 82210"/>
                <a:gd name="adj4" fmla="val -22352"/>
                <a:gd name="adj5" fmla="val 2135"/>
                <a:gd name="adj6" fmla="val -32196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Региональный </a:t>
              </a:r>
              <a:r>
                <a:rPr lang="ru-RU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бюджет – </a:t>
              </a:r>
              <a:endPara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65,9 </a:t>
              </a:r>
              <a:r>
                <a:rPr lang="ru-RU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тыс. рублей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08495" y="1548081"/>
              <a:ext cx="7665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98,5%</a:t>
              </a:r>
              <a:endPara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300279" y="1258576"/>
            <a:ext cx="4824535" cy="1529198"/>
            <a:chOff x="107505" y="1258576"/>
            <a:chExt cx="4824535" cy="1529198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107505" y="1258576"/>
              <a:ext cx="4824535" cy="1529198"/>
              <a:chOff x="4283968" y="1193792"/>
              <a:chExt cx="4644008" cy="1677670"/>
            </a:xfrm>
          </p:grpSpPr>
          <p:sp>
            <p:nvSpPr>
              <p:cNvPr id="21" name="Скругленный прямоугольник 20"/>
              <p:cNvSpPr/>
              <p:nvPr/>
            </p:nvSpPr>
            <p:spPr>
              <a:xfrm>
                <a:off x="4283968" y="1193792"/>
                <a:ext cx="4644008" cy="1677670"/>
              </a:xfrm>
              <a:prstGeom prst="roundRect">
                <a:avLst/>
              </a:prstGeom>
              <a:solidFill>
                <a:srgbClr val="ECF2F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506373" y="1409418"/>
                <a:ext cx="2295262" cy="303893"/>
              </a:xfrm>
              <a:prstGeom prst="rect">
                <a:avLst/>
              </a:prstGeom>
              <a:solidFill>
                <a:srgbClr val="9EC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 smtClean="0">
                    <a:solidFill>
                      <a:schemeClr val="bg1"/>
                    </a:solidFill>
                    <a:latin typeface="Arial Black" pitchFamily="34" charset="0"/>
                  </a:rPr>
                  <a:t>Образовательные услуги</a:t>
                </a:r>
                <a:endParaRPr lang="ru-RU" sz="1200" dirty="0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496089" y="1842441"/>
                <a:ext cx="2305546" cy="303893"/>
              </a:xfrm>
              <a:prstGeom prst="rect">
                <a:avLst/>
              </a:prstGeom>
              <a:solidFill>
                <a:srgbClr val="9EC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 smtClean="0">
                    <a:solidFill>
                      <a:schemeClr val="bg1"/>
                    </a:solidFill>
                    <a:latin typeface="Arial Black" pitchFamily="34" charset="0"/>
                  </a:rPr>
                  <a:t>Стипендия</a:t>
                </a:r>
                <a:endParaRPr lang="ru-RU" sz="1200" dirty="0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485536" y="2274326"/>
                <a:ext cx="2316099" cy="303893"/>
              </a:xfrm>
              <a:prstGeom prst="rect">
                <a:avLst/>
              </a:prstGeom>
              <a:solidFill>
                <a:srgbClr val="9EC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 smtClean="0">
                    <a:solidFill>
                      <a:schemeClr val="bg1"/>
                    </a:solidFill>
                    <a:latin typeface="Arial Black" pitchFamily="34" charset="0"/>
                  </a:rPr>
                  <a:t>Проезд, жильё, суточные</a:t>
                </a:r>
                <a:endParaRPr lang="ru-RU" sz="1200" dirty="0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863816" y="1842441"/>
                <a:ext cx="716785" cy="303893"/>
              </a:xfrm>
              <a:prstGeom prst="rect">
                <a:avLst/>
              </a:prstGeom>
              <a:solidFill>
                <a:srgbClr val="9ECFF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dirty="0" smtClean="0">
                    <a:solidFill>
                      <a:schemeClr val="bg1"/>
                    </a:solidFill>
                    <a:latin typeface="Arial Black" pitchFamily="34" charset="0"/>
                  </a:rPr>
                  <a:t>695,2</a:t>
                </a:r>
                <a:endParaRPr lang="ru-RU" sz="1200" dirty="0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863816" y="1409418"/>
                <a:ext cx="716785" cy="276999"/>
              </a:xfrm>
              <a:prstGeom prst="rect">
                <a:avLst/>
              </a:prstGeom>
              <a:solidFill>
                <a:srgbClr val="9ECFF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1200" dirty="0" smtClean="0">
                    <a:solidFill>
                      <a:schemeClr val="bg1"/>
                    </a:solidFill>
                    <a:latin typeface="Arial Black" pitchFamily="34" charset="0"/>
                  </a:rPr>
                  <a:t>3 341,2</a:t>
                </a:r>
                <a:endParaRPr lang="ru-RU" sz="1200" dirty="0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863818" y="2274326"/>
                <a:ext cx="716783" cy="303893"/>
              </a:xfrm>
              <a:prstGeom prst="rect">
                <a:avLst/>
              </a:prstGeom>
              <a:solidFill>
                <a:srgbClr val="9ECFF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dirty="0" smtClean="0">
                    <a:solidFill>
                      <a:schemeClr val="bg1"/>
                    </a:solidFill>
                    <a:latin typeface="Arial Black" pitchFamily="34" charset="0"/>
                  </a:rPr>
                  <a:t>100,4</a:t>
                </a:r>
                <a:endParaRPr lang="ru-RU" sz="1200" dirty="0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3507848" y="1348631"/>
              <a:ext cx="400110" cy="1349087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ru-RU" sz="1400" dirty="0" smtClean="0">
                  <a:latin typeface="Arial Black" pitchFamily="34" charset="0"/>
                </a:rPr>
                <a:t>Тыс. рублей</a:t>
              </a:r>
              <a:endParaRPr lang="ru-RU" sz="1400" dirty="0">
                <a:latin typeface="Arial Black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907958" y="1842684"/>
              <a:ext cx="800219" cy="276999"/>
            </a:xfrm>
            <a:prstGeom prst="rect">
              <a:avLst/>
            </a:prstGeom>
            <a:solidFill>
              <a:srgbClr val="9ECFF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chemeClr val="bg1"/>
                  </a:solidFill>
                  <a:latin typeface="Arial Black" pitchFamily="34" charset="0"/>
                </a:rPr>
                <a:t>16,8%</a:t>
              </a:r>
              <a:endParaRPr lang="ru-RU" sz="12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07958" y="1447983"/>
              <a:ext cx="697627" cy="276999"/>
            </a:xfrm>
            <a:prstGeom prst="rect">
              <a:avLst/>
            </a:prstGeom>
            <a:solidFill>
              <a:srgbClr val="9ECFF0"/>
            </a:solidFill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solidFill>
                    <a:schemeClr val="bg1"/>
                  </a:solidFill>
                  <a:latin typeface="Arial Black" pitchFamily="34" charset="0"/>
                </a:rPr>
                <a:t>80,8%</a:t>
              </a:r>
              <a:endParaRPr lang="ru-RU" sz="12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907960" y="2236348"/>
              <a:ext cx="800217" cy="276999"/>
            </a:xfrm>
            <a:prstGeom prst="rect">
              <a:avLst/>
            </a:prstGeom>
            <a:solidFill>
              <a:srgbClr val="9ECFF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>
                  <a:solidFill>
                    <a:schemeClr val="bg1"/>
                  </a:solidFill>
                  <a:latin typeface="Arial Black" pitchFamily="34" charset="0"/>
                </a:rPr>
                <a:t>2,4%</a:t>
              </a:r>
              <a:endParaRPr lang="ru-RU" sz="12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092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19" y="51470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F4520"/>
                </a:solidFill>
                <a:latin typeface="Verdana" pitchFamily="34" charset="0"/>
                <a:ea typeface="Verdana" pitchFamily="34" charset="0"/>
              </a:rPr>
              <a:t>Национальный проект «Демография»</a:t>
            </a:r>
          </a:p>
          <a:p>
            <a:r>
              <a:rPr lang="ru-RU" sz="1400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Региональный проект </a:t>
            </a:r>
            <a:r>
              <a:rPr lang="ru-RU" sz="1400" b="1" dirty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«Старшее поколение</a:t>
            </a:r>
            <a:r>
              <a:rPr lang="ru-RU" sz="1400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» </a:t>
            </a:r>
            <a:endParaRPr lang="ru-RU" sz="1400" b="1" dirty="0">
              <a:solidFill>
                <a:srgbClr val="0033A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19" y="664266"/>
            <a:ext cx="6768753" cy="45719"/>
          </a:xfrm>
          <a:prstGeom prst="rect">
            <a:avLst/>
          </a:prstGeom>
          <a:solidFill>
            <a:srgbClr val="69B3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03897" y="843558"/>
            <a:ext cx="58336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 Black" pitchFamily="34" charset="0"/>
              </a:rPr>
              <a:t>Наиболее популярные профессии для обучения</a:t>
            </a:r>
            <a:endParaRPr lang="ru-RU" sz="16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376" y="4515966"/>
            <a:ext cx="1163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 Black" pitchFamily="34" charset="0"/>
              </a:rPr>
              <a:t>156 </a:t>
            </a:r>
            <a:r>
              <a:rPr lang="ru-RU" sz="1600" dirty="0" smtClean="0">
                <a:solidFill>
                  <a:schemeClr val="bg1"/>
                </a:solidFill>
                <a:latin typeface="Arial Black" pitchFamily="34" charset="0"/>
              </a:rPr>
              <a:t>чел.</a:t>
            </a: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480829"/>
              </p:ext>
            </p:extLst>
          </p:nvPr>
        </p:nvGraphicFramePr>
        <p:xfrm>
          <a:off x="611560" y="1197254"/>
          <a:ext cx="7920880" cy="3657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/>
                <a:gridCol w="1584176"/>
                <a:gridCol w="1224136"/>
              </a:tblGrid>
              <a:tr h="51287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Black" pitchFamily="34" charset="0"/>
                        </a:rPr>
                        <a:t>Профессия</a:t>
                      </a:r>
                      <a:endParaRPr lang="ru-RU" sz="1400" dirty="0"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Black" pitchFamily="34" charset="0"/>
                        </a:rPr>
                        <a:t>Численность, чел.</a:t>
                      </a:r>
                      <a:endParaRPr lang="ru-RU" sz="1400" dirty="0"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Black" pitchFamily="34" charset="0"/>
                        </a:rPr>
                        <a:t>%</a:t>
                      </a:r>
                      <a:r>
                        <a:rPr lang="ru-RU" sz="1400" baseline="0" dirty="0" smtClean="0">
                          <a:latin typeface="Arial Black" pitchFamily="34" charset="0"/>
                        </a:rPr>
                        <a:t> от 186 чел.</a:t>
                      </a:r>
                      <a:endParaRPr lang="ru-RU" sz="1400" dirty="0"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811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Специалист по социальной работе</a:t>
                      </a:r>
                    </a:p>
                  </a:txBody>
                  <a:tcPr marL="216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9,7%</a:t>
                      </a:r>
                    </a:p>
                  </a:txBody>
                  <a:tcPr marL="9525" marR="9525" marT="9525" marB="0" anchor="ctr"/>
                </a:tc>
              </a:tr>
              <a:tr h="2811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Бухгалтер</a:t>
                      </a:r>
                    </a:p>
                  </a:txBody>
                  <a:tcPr marL="216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8,6%</a:t>
                      </a:r>
                    </a:p>
                  </a:txBody>
                  <a:tcPr marL="9525" marR="9525" marT="9525" marB="0" anchor="ctr"/>
                </a:tc>
              </a:tr>
              <a:tr h="2811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Медицинская сестра</a:t>
                      </a:r>
                    </a:p>
                  </a:txBody>
                  <a:tcPr marL="216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6,5%</a:t>
                      </a:r>
                    </a:p>
                  </a:txBody>
                  <a:tcPr marL="9525" marR="9525" marT="9525" marB="0" anchor="ctr"/>
                </a:tc>
              </a:tr>
              <a:tr h="2811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Агент по закупкам</a:t>
                      </a:r>
                    </a:p>
                  </a:txBody>
                  <a:tcPr marL="216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5,4%</a:t>
                      </a:r>
                    </a:p>
                  </a:txBody>
                  <a:tcPr marL="9525" marR="9525" marT="9525" marB="0" anchor="ctr"/>
                </a:tc>
              </a:tr>
              <a:tr h="2811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Воспитатель детского сада (яслей-сада)</a:t>
                      </a:r>
                    </a:p>
                  </a:txBody>
                  <a:tcPr marL="216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4,8%</a:t>
                      </a:r>
                    </a:p>
                  </a:txBody>
                  <a:tcPr marL="9525" marR="9525" marT="9525" marB="0" anchor="ctr"/>
                </a:tc>
              </a:tr>
              <a:tr h="375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Преподаватель (в системе дошкольного воспитания и обучения)</a:t>
                      </a:r>
                    </a:p>
                  </a:txBody>
                  <a:tcPr marL="216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3,8%</a:t>
                      </a:r>
                    </a:p>
                  </a:txBody>
                  <a:tcPr marL="9525" marR="9525" marT="9525" marB="0" anchor="ctr"/>
                </a:tc>
              </a:tr>
              <a:tr h="2811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Машинист дорожно-транспортных машин</a:t>
                      </a:r>
                    </a:p>
                  </a:txBody>
                  <a:tcPr marL="216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2,7%</a:t>
                      </a:r>
                    </a:p>
                  </a:txBody>
                  <a:tcPr marL="9525" marR="9525" marT="9525" marB="0" anchor="ctr"/>
                </a:tc>
              </a:tr>
              <a:tr h="2811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Менеджер</a:t>
                      </a:r>
                    </a:p>
                  </a:txBody>
                  <a:tcPr marL="216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2,7%</a:t>
                      </a:r>
                    </a:p>
                  </a:txBody>
                  <a:tcPr marL="9525" marR="9525" marT="9525" marB="0" anchor="ctr"/>
                </a:tc>
              </a:tr>
              <a:tr h="2811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Делопроизводитель</a:t>
                      </a:r>
                    </a:p>
                  </a:txBody>
                  <a:tcPr marL="216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2,2%</a:t>
                      </a:r>
                    </a:p>
                  </a:txBody>
                  <a:tcPr marL="9525" marR="9525" marT="9525" marB="0" anchor="ctr"/>
                </a:tc>
              </a:tr>
              <a:tr h="2335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Логопед</a:t>
                      </a:r>
                    </a:p>
                  </a:txBody>
                  <a:tcPr marL="216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2,2%</a:t>
                      </a:r>
                    </a:p>
                  </a:txBody>
                  <a:tcPr marL="9525" marR="9525" marT="9525" marB="0" anchor="ctr"/>
                </a:tc>
              </a:tr>
              <a:tr h="28074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Секретарь</a:t>
                      </a:r>
                    </a:p>
                  </a:txBody>
                  <a:tcPr marL="216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2,2%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49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51519" y="51470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F4520"/>
                </a:solidFill>
                <a:latin typeface="Verdana" pitchFamily="34" charset="0"/>
                <a:ea typeface="Verdana" pitchFamily="34" charset="0"/>
              </a:rPr>
              <a:t>Национальный проект «Демография»</a:t>
            </a:r>
          </a:p>
          <a:p>
            <a:r>
              <a:rPr lang="ru-RU" sz="1400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Региональный проект «Содействие занятости женщин» </a:t>
            </a:r>
            <a:endParaRPr lang="ru-RU" sz="1400" b="1" dirty="0">
              <a:solidFill>
                <a:srgbClr val="0033A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19" y="664266"/>
            <a:ext cx="6768753" cy="45719"/>
          </a:xfrm>
          <a:prstGeom prst="rect">
            <a:avLst/>
          </a:prstGeom>
          <a:solidFill>
            <a:srgbClr val="69B3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77853" y="737520"/>
            <a:ext cx="3102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 Black" pitchFamily="34" charset="0"/>
              </a:rPr>
              <a:t>Численность участников</a:t>
            </a:r>
            <a:endParaRPr lang="ru-RU" sz="1600" dirty="0"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47681" y="1398228"/>
            <a:ext cx="2981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Торговля оптовая и розничная; 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ремонт автотранспортных средств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47681" y="1056339"/>
            <a:ext cx="11364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Образование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47681" y="1859893"/>
            <a:ext cx="2372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Государственное управление;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социальное обеспечение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92309" y="721439"/>
            <a:ext cx="26837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 Black" pitchFamily="34" charset="0"/>
              </a:rPr>
              <a:t>Сфера деятельности </a:t>
            </a:r>
            <a:endParaRPr lang="ru-RU" sz="1600" dirty="0">
              <a:latin typeface="Arial Black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46533" y="2999173"/>
            <a:ext cx="2525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 Black" pitchFamily="34" charset="0"/>
              </a:rPr>
              <a:t>Возраст участников</a:t>
            </a:r>
            <a:endParaRPr lang="ru-RU" sz="1600" dirty="0">
              <a:latin typeface="Arial Black" pitchFamily="34" charset="0"/>
            </a:endParaRPr>
          </a:p>
        </p:txBody>
      </p:sp>
      <p:graphicFrame>
        <p:nvGraphicFramePr>
          <p:cNvPr id="60" name="Диаграмма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365026"/>
              </p:ext>
            </p:extLst>
          </p:nvPr>
        </p:nvGraphicFramePr>
        <p:xfrm>
          <a:off x="-180528" y="3157106"/>
          <a:ext cx="3046860" cy="2024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70909020"/>
              </p:ext>
            </p:extLst>
          </p:nvPr>
        </p:nvGraphicFramePr>
        <p:xfrm>
          <a:off x="251519" y="1076073"/>
          <a:ext cx="3984755" cy="1673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3" name="Shape 52"/>
          <p:cNvSpPr/>
          <p:nvPr/>
        </p:nvSpPr>
        <p:spPr>
          <a:xfrm rot="21055100">
            <a:off x="723232" y="1169048"/>
            <a:ext cx="1447299" cy="577136"/>
          </a:xfrm>
          <a:prstGeom prst="swooshArrow">
            <a:avLst>
              <a:gd name="adj1" fmla="val 17137"/>
              <a:gd name="adj2" fmla="val 30400"/>
            </a:avLst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TextBox 5"/>
          <p:cNvSpPr txBox="1"/>
          <p:nvPr/>
        </p:nvSpPr>
        <p:spPr>
          <a:xfrm>
            <a:off x="1254951" y="135642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181 %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47681" y="2742993"/>
            <a:ext cx="25063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Обрабатывающие производства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47681" y="2323886"/>
            <a:ext cx="14587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Здравоохранение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69986" y="1063708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18%</a:t>
            </a:r>
            <a:endParaRPr lang="ru-RU" sz="1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69986" y="1517784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15%</a:t>
            </a:r>
            <a:endParaRPr lang="ru-RU" sz="1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69986" y="1973883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15%</a:t>
            </a:r>
            <a:endParaRPr lang="ru-RU" sz="1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69986" y="2352336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11%</a:t>
            </a:r>
            <a:endParaRPr lang="ru-RU" sz="1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69986" y="2756828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9%</a:t>
            </a:r>
            <a:endParaRPr lang="ru-RU" sz="1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090621" y="1092101"/>
            <a:ext cx="2160000" cy="2160000"/>
            <a:chOff x="307146" y="285645"/>
            <a:chExt cx="4140000" cy="4140000"/>
          </a:xfrm>
        </p:grpSpPr>
        <p:sp>
          <p:nvSpPr>
            <p:cNvPr id="48" name="Круговая стрелка 47"/>
            <p:cNvSpPr/>
            <p:nvPr/>
          </p:nvSpPr>
          <p:spPr>
            <a:xfrm rot="17066846">
              <a:off x="1619672" y="1635646"/>
              <a:ext cx="1476000" cy="1440000"/>
            </a:xfrm>
            <a:prstGeom prst="circularArrow">
              <a:avLst>
                <a:gd name="adj1" fmla="val 21176"/>
                <a:gd name="adj2" fmla="val 1142319"/>
                <a:gd name="adj3" fmla="val 20434051"/>
                <a:gd name="adj4" fmla="val 4698146"/>
                <a:gd name="adj5" fmla="val 7904"/>
              </a:avLst>
            </a:prstGeom>
            <a:solidFill>
              <a:srgbClr val="C1524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0" name="Круговая стрелка 49"/>
            <p:cNvSpPr/>
            <p:nvPr/>
          </p:nvSpPr>
          <p:spPr>
            <a:xfrm rot="17066846">
              <a:off x="1367672" y="1365646"/>
              <a:ext cx="1980000" cy="1980000"/>
            </a:xfrm>
            <a:prstGeom prst="circularArrow">
              <a:avLst>
                <a:gd name="adj1" fmla="val 15777"/>
                <a:gd name="adj2" fmla="val 999857"/>
                <a:gd name="adj3" fmla="val 20463403"/>
                <a:gd name="adj4" fmla="val 5891687"/>
                <a:gd name="adj5" fmla="val 6174"/>
              </a:avLst>
            </a:prstGeom>
            <a:solidFill>
              <a:srgbClr val="CD737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1" name="Круговая стрелка 50"/>
            <p:cNvSpPr/>
            <p:nvPr/>
          </p:nvSpPr>
          <p:spPr>
            <a:xfrm rot="17066846">
              <a:off x="1097671" y="1095646"/>
              <a:ext cx="2520000" cy="2520000"/>
            </a:xfrm>
            <a:prstGeom prst="circularArrow">
              <a:avLst>
                <a:gd name="adj1" fmla="val 11162"/>
                <a:gd name="adj2" fmla="val 831614"/>
                <a:gd name="adj3" fmla="val 20421444"/>
                <a:gd name="adj4" fmla="val 6825693"/>
                <a:gd name="adj5" fmla="val 5086"/>
              </a:avLst>
            </a:prstGeom>
            <a:solidFill>
              <a:srgbClr val="D9959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2" name="Круговая стрелка 51"/>
            <p:cNvSpPr/>
            <p:nvPr/>
          </p:nvSpPr>
          <p:spPr>
            <a:xfrm rot="17066846">
              <a:off x="827672" y="850781"/>
              <a:ext cx="3060000" cy="3060000"/>
            </a:xfrm>
            <a:prstGeom prst="circularArrow">
              <a:avLst>
                <a:gd name="adj1" fmla="val 11162"/>
                <a:gd name="adj2" fmla="val 819462"/>
                <a:gd name="adj3" fmla="val 20421444"/>
                <a:gd name="adj4" fmla="val 7504538"/>
                <a:gd name="adj5" fmla="val 4163"/>
              </a:avLst>
            </a:prstGeom>
            <a:solidFill>
              <a:srgbClr val="E2ADA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4" name="Круговая стрелка 63"/>
            <p:cNvSpPr/>
            <p:nvPr/>
          </p:nvSpPr>
          <p:spPr>
            <a:xfrm rot="17066846">
              <a:off x="553111" y="580781"/>
              <a:ext cx="3600000" cy="3600000"/>
            </a:xfrm>
            <a:prstGeom prst="circularArrow">
              <a:avLst>
                <a:gd name="adj1" fmla="val 11162"/>
                <a:gd name="adj2" fmla="val 819462"/>
                <a:gd name="adj3" fmla="val 20421444"/>
                <a:gd name="adj4" fmla="val 8186050"/>
                <a:gd name="adj5" fmla="val 3506"/>
              </a:avLst>
            </a:prstGeom>
            <a:solidFill>
              <a:srgbClr val="EAC5C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6" name="Круговая стрелка 65"/>
            <p:cNvSpPr/>
            <p:nvPr/>
          </p:nvSpPr>
          <p:spPr>
            <a:xfrm rot="17066846">
              <a:off x="307146" y="285645"/>
              <a:ext cx="4140000" cy="4140000"/>
            </a:xfrm>
            <a:prstGeom prst="circularArrow">
              <a:avLst>
                <a:gd name="adj1" fmla="val 11162"/>
                <a:gd name="adj2" fmla="val 819462"/>
                <a:gd name="adj3" fmla="val 20421444"/>
                <a:gd name="adj4" fmla="val 8769473"/>
                <a:gd name="adj5" fmla="val 3060"/>
              </a:avLst>
            </a:prstGeom>
            <a:solidFill>
              <a:srgbClr val="F2DBDA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5769986" y="3079885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9%</a:t>
            </a:r>
            <a:endParaRPr lang="ru-RU" sz="1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247681" y="3079568"/>
            <a:ext cx="2139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Деятельность финансовая 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и страховая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396301" y="3741340"/>
            <a:ext cx="29450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 Black" pitchFamily="34" charset="0"/>
                <a:cs typeface="Arial" pitchFamily="34" charset="0"/>
              </a:rPr>
              <a:t>Отношение к занятости</a:t>
            </a:r>
            <a:endParaRPr lang="ru-RU" sz="1600" dirty="0"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70" name="Схема 69"/>
          <p:cNvGraphicFramePr/>
          <p:nvPr>
            <p:extLst>
              <p:ext uri="{D42A27DB-BD31-4B8C-83A1-F6EECF244321}">
                <p14:modId xmlns:p14="http://schemas.microsoft.com/office/powerpoint/2010/main" val="416200446"/>
              </p:ext>
            </p:extLst>
          </p:nvPr>
        </p:nvGraphicFramePr>
        <p:xfrm>
          <a:off x="5867135" y="4093758"/>
          <a:ext cx="2379259" cy="92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3" name="TextBox 72"/>
          <p:cNvSpPr txBox="1"/>
          <p:nvPr/>
        </p:nvSpPr>
        <p:spPr>
          <a:xfrm>
            <a:off x="6247681" y="4642558"/>
            <a:ext cx="8402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Arial" pitchFamily="34" charset="0"/>
                <a:cs typeface="Arial" pitchFamily="34" charset="0"/>
              </a:rPr>
              <a:t>Незанятые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Соединительная линия уступом 22"/>
          <p:cNvCxnSpPr>
            <a:stCxn id="48" idx="0"/>
          </p:cNvCxnSpPr>
          <p:nvPr/>
        </p:nvCxnSpPr>
        <p:spPr>
          <a:xfrm rot="5400000" flipH="1" flipV="1">
            <a:off x="6769171" y="63984"/>
            <a:ext cx="830872" cy="3415745"/>
          </a:xfrm>
          <a:prstGeom prst="bentConnector2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Соединительная линия уступом 75"/>
          <p:cNvCxnSpPr/>
          <p:nvPr/>
        </p:nvCxnSpPr>
        <p:spPr>
          <a:xfrm flipV="1">
            <a:off x="5591378" y="1856789"/>
            <a:ext cx="3301102" cy="532530"/>
          </a:xfrm>
          <a:prstGeom prst="bentConnector3">
            <a:avLst>
              <a:gd name="adj1" fmla="val -414"/>
            </a:avLst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Соединительная линия уступом 78"/>
          <p:cNvCxnSpPr/>
          <p:nvPr/>
        </p:nvCxnSpPr>
        <p:spPr>
          <a:xfrm flipV="1">
            <a:off x="5653498" y="2660113"/>
            <a:ext cx="3238982" cy="151944"/>
          </a:xfrm>
          <a:prstGeom prst="bentConnector3">
            <a:avLst>
              <a:gd name="adj1" fmla="val 3701"/>
            </a:avLst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Соединительная линия уступом 88"/>
          <p:cNvCxnSpPr/>
          <p:nvPr/>
        </p:nvCxnSpPr>
        <p:spPr>
          <a:xfrm flipV="1">
            <a:off x="5612227" y="2281660"/>
            <a:ext cx="3280253" cy="273114"/>
          </a:xfrm>
          <a:prstGeom prst="bentConnector3">
            <a:avLst>
              <a:gd name="adj1" fmla="val 4005"/>
            </a:avLst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3" name="Соединительная линия уступом 92"/>
          <p:cNvCxnSpPr/>
          <p:nvPr/>
        </p:nvCxnSpPr>
        <p:spPr>
          <a:xfrm>
            <a:off x="5571230" y="3004022"/>
            <a:ext cx="3321250" cy="12700"/>
          </a:xfrm>
          <a:prstGeom prst="bentConnector3">
            <a:avLst>
              <a:gd name="adj1" fmla="val -659"/>
            </a:avLst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6" name="Соединительная линия уступом 95"/>
          <p:cNvCxnSpPr>
            <a:stCxn id="66" idx="0"/>
          </p:cNvCxnSpPr>
          <p:nvPr/>
        </p:nvCxnSpPr>
        <p:spPr>
          <a:xfrm>
            <a:off x="5507312" y="3128470"/>
            <a:ext cx="3385168" cy="412085"/>
          </a:xfrm>
          <a:prstGeom prst="bentConnector3">
            <a:avLst>
              <a:gd name="adj1" fmla="val 28"/>
            </a:avLst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21" name="Схема 120"/>
          <p:cNvGraphicFramePr/>
          <p:nvPr>
            <p:extLst>
              <p:ext uri="{D42A27DB-BD31-4B8C-83A1-F6EECF244321}">
                <p14:modId xmlns:p14="http://schemas.microsoft.com/office/powerpoint/2010/main" val="3449156508"/>
              </p:ext>
            </p:extLst>
          </p:nvPr>
        </p:nvGraphicFramePr>
        <p:xfrm>
          <a:off x="686755" y="3369541"/>
          <a:ext cx="3844650" cy="1650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63" name="Скругленный прямоугольник 62"/>
          <p:cNvSpPr/>
          <p:nvPr/>
        </p:nvSpPr>
        <p:spPr>
          <a:xfrm>
            <a:off x="2756501" y="3541233"/>
            <a:ext cx="1935808" cy="2657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rgbClr val="236199"/>
                </a:solidFill>
                <a:latin typeface="Arial" pitchFamily="34" charset="0"/>
                <a:cs typeface="Arial" pitchFamily="34" charset="0"/>
              </a:rPr>
              <a:t>41-48 лет </a:t>
            </a:r>
            <a:r>
              <a:rPr lang="ru-RU" sz="1400" b="1" dirty="0" smtClean="0">
                <a:solidFill>
                  <a:srgbClr val="236199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23 чел.</a:t>
            </a:r>
            <a:endParaRPr lang="ru-RU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795701" y="4621000"/>
            <a:ext cx="1935808" cy="2657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rgbClr val="236199"/>
                </a:solidFill>
                <a:latin typeface="Arial" pitchFamily="34" charset="0"/>
                <a:cs typeface="Arial" pitchFamily="34" charset="0"/>
              </a:rPr>
              <a:t>31-40 лет </a:t>
            </a:r>
            <a:r>
              <a:rPr lang="ru-RU" sz="1400" b="1" dirty="0" smtClean="0">
                <a:solidFill>
                  <a:srgbClr val="236199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181 чел.</a:t>
            </a:r>
            <a:endParaRPr lang="ru-RU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2764814" y="4074090"/>
            <a:ext cx="1935808" cy="2657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8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rgbClr val="236199"/>
                </a:solidFill>
                <a:latin typeface="Arial" pitchFamily="34" charset="0"/>
                <a:cs typeface="Arial" pitchFamily="34" charset="0"/>
              </a:rPr>
              <a:t>23-30 лет </a:t>
            </a:r>
            <a:r>
              <a:rPr lang="ru-RU" sz="1400" b="1" dirty="0" smtClean="0">
                <a:solidFill>
                  <a:srgbClr val="236199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79 чел.</a:t>
            </a:r>
            <a:endParaRPr lang="ru-RU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328918" y="3521925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 Black" pitchFamily="34" charset="0"/>
              </a:rPr>
              <a:t>8%</a:t>
            </a:r>
            <a:endParaRPr lang="ru-RU" sz="1600" dirty="0">
              <a:latin typeface="Arial Black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917151" y="3991602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 Black" pitchFamily="34" charset="0"/>
              </a:rPr>
              <a:t>28%</a:t>
            </a:r>
            <a:endParaRPr lang="ru-RU" sz="1600" dirty="0">
              <a:latin typeface="Arial Black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547742" y="4569185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 Black" pitchFamily="34" charset="0"/>
              </a:rPr>
              <a:t>64%</a:t>
            </a:r>
            <a:endParaRPr lang="ru-RU" sz="1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8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3888" y="3579862"/>
            <a:ext cx="5256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 Black" pitchFamily="34" charset="0"/>
              </a:rPr>
              <a:t>Доля </a:t>
            </a:r>
            <a:r>
              <a:rPr lang="ru-RU" sz="1200" dirty="0" smtClean="0">
                <a:latin typeface="Arial Black" pitchFamily="34" charset="0"/>
              </a:rPr>
              <a:t>приступивших к трудовой деятельности женщин, находящихся в отпуске по уходу за ребенком в возрасте до трех лет, а также женщин, имеющих детей дошкольного возраста, не состоящих в трудовых отношениях в общей численности прошедших переобучение и повышение квалификации женщин</a:t>
            </a:r>
            <a:endParaRPr lang="ru-RU" sz="1200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19" y="51470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F4520"/>
                </a:solidFill>
                <a:latin typeface="Verdana" pitchFamily="34" charset="0"/>
                <a:ea typeface="Verdana" pitchFamily="34" charset="0"/>
              </a:rPr>
              <a:t>Национальный проект «Демография»</a:t>
            </a:r>
          </a:p>
          <a:p>
            <a:r>
              <a:rPr lang="ru-RU" sz="1400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Региональный проект «Содействие занятости женщин» </a:t>
            </a:r>
            <a:endParaRPr lang="ru-RU" sz="1400" b="1" dirty="0">
              <a:solidFill>
                <a:srgbClr val="0033A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19" y="664266"/>
            <a:ext cx="6768753" cy="45719"/>
          </a:xfrm>
          <a:prstGeom prst="rect">
            <a:avLst/>
          </a:prstGeom>
          <a:solidFill>
            <a:srgbClr val="69B3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203897" y="843558"/>
            <a:ext cx="6030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 Black" pitchFamily="34" charset="0"/>
              </a:rPr>
              <a:t>Объем финансовых </a:t>
            </a:r>
            <a:r>
              <a:rPr lang="ru-RU" sz="1600" dirty="0">
                <a:latin typeface="Arial Black" pitchFamily="34" charset="0"/>
              </a:rPr>
              <a:t>средств </a:t>
            </a:r>
            <a:r>
              <a:rPr lang="ru-RU" sz="1600" dirty="0" smtClean="0">
                <a:latin typeface="Arial Black" pitchFamily="34" charset="0"/>
              </a:rPr>
              <a:t>– 8 424,1 </a:t>
            </a:r>
            <a:r>
              <a:rPr lang="ru-RU" sz="1600" dirty="0">
                <a:latin typeface="Arial Black" pitchFamily="34" charset="0"/>
              </a:rPr>
              <a:t>тыс</a:t>
            </a:r>
            <a:r>
              <a:rPr lang="ru-RU" sz="1600" dirty="0" smtClean="0">
                <a:latin typeface="Arial Black" pitchFamily="34" charset="0"/>
              </a:rPr>
              <a:t>. рублей</a:t>
            </a:r>
            <a:endParaRPr lang="ru-RU" sz="1600" dirty="0">
              <a:latin typeface="Arial Black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491880" y="3579862"/>
            <a:ext cx="0" cy="1015663"/>
          </a:xfrm>
          <a:prstGeom prst="line">
            <a:avLst/>
          </a:prstGeom>
          <a:ln w="57150">
            <a:solidFill>
              <a:srgbClr val="B845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Кольцо 7"/>
          <p:cNvSpPr/>
          <p:nvPr/>
        </p:nvSpPr>
        <p:spPr>
          <a:xfrm>
            <a:off x="300279" y="3340630"/>
            <a:ext cx="1584176" cy="1584000"/>
          </a:xfrm>
          <a:prstGeom prst="donu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Арка 8"/>
          <p:cNvSpPr/>
          <p:nvPr/>
        </p:nvSpPr>
        <p:spPr>
          <a:xfrm rot="10163592">
            <a:off x="300367" y="3340629"/>
            <a:ext cx="1584000" cy="1584000"/>
          </a:xfrm>
          <a:prstGeom prst="blockArc">
            <a:avLst>
              <a:gd name="adj1" fmla="val 2660918"/>
              <a:gd name="adj2" fmla="val 0"/>
              <a:gd name="adj3" fmla="val 25000"/>
            </a:avLst>
          </a:prstGeom>
          <a:solidFill>
            <a:srgbClr val="1F81C3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3840241"/>
            <a:ext cx="6735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236199"/>
                </a:solidFill>
                <a:latin typeface="Arial Black" pitchFamily="34" charset="0"/>
              </a:rPr>
              <a:t>283 </a:t>
            </a:r>
          </a:p>
          <a:p>
            <a:r>
              <a:rPr lang="ru-RU" sz="1600" dirty="0" smtClean="0">
                <a:solidFill>
                  <a:srgbClr val="236199"/>
                </a:solidFill>
                <a:latin typeface="Arial Black" pitchFamily="34" charset="0"/>
              </a:rPr>
              <a:t>чел.</a:t>
            </a:r>
            <a:endParaRPr lang="ru-RU" sz="1600" dirty="0">
              <a:solidFill>
                <a:srgbClr val="236199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376" y="4515966"/>
            <a:ext cx="1163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Black" pitchFamily="34" charset="0"/>
              </a:rPr>
              <a:t>198</a:t>
            </a:r>
            <a:r>
              <a:rPr lang="en-US" sz="16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Arial Black" pitchFamily="34" charset="0"/>
              </a:rPr>
              <a:t>чел.</a:t>
            </a:r>
          </a:p>
        </p:txBody>
      </p:sp>
      <p:sp>
        <p:nvSpPr>
          <p:cNvPr id="12" name="Выноска 2 11"/>
          <p:cNvSpPr/>
          <p:nvPr/>
        </p:nvSpPr>
        <p:spPr>
          <a:xfrm>
            <a:off x="2281825" y="3733192"/>
            <a:ext cx="994031" cy="360040"/>
          </a:xfrm>
          <a:prstGeom prst="borderCallout2">
            <a:avLst>
              <a:gd name="adj1" fmla="val 18750"/>
              <a:gd name="adj2" fmla="val 1050"/>
              <a:gd name="adj3" fmla="val 18750"/>
              <a:gd name="adj4" fmla="val -32305"/>
              <a:gd name="adj5" fmla="val 112500"/>
              <a:gd name="adj6" fmla="val -46667"/>
            </a:avLst>
          </a:prstGeom>
          <a:noFill/>
          <a:ln>
            <a:solidFill>
              <a:srgbClr val="575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  <a:latin typeface="Arial Black" pitchFamily="34" charset="0"/>
              </a:rPr>
              <a:t>70%</a:t>
            </a:r>
            <a:endParaRPr lang="ru-RU" sz="1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44246" y="3161597"/>
            <a:ext cx="3847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 Black" pitchFamily="34" charset="0"/>
              </a:rPr>
              <a:t>Результативность мероприятия</a:t>
            </a:r>
            <a:endParaRPr lang="ru-RU" sz="1600" dirty="0">
              <a:latin typeface="Arial Black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5076056" y="1229946"/>
            <a:ext cx="3713600" cy="1658517"/>
            <a:chOff x="5076056" y="1203801"/>
            <a:chExt cx="3713600" cy="1658517"/>
          </a:xfrm>
        </p:grpSpPr>
        <p:graphicFrame>
          <p:nvGraphicFramePr>
            <p:cNvPr id="25" name="Диаграмма 24"/>
            <p:cNvGraphicFramePr/>
            <p:nvPr>
              <p:extLst>
                <p:ext uri="{D42A27DB-BD31-4B8C-83A1-F6EECF244321}">
                  <p14:modId xmlns:p14="http://schemas.microsoft.com/office/powerpoint/2010/main" val="723410775"/>
                </p:ext>
              </p:extLst>
            </p:nvPr>
          </p:nvGraphicFramePr>
          <p:xfrm>
            <a:off x="5076056" y="1203801"/>
            <a:ext cx="2232248" cy="165851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6" name="Выноска 2 25"/>
            <p:cNvSpPr/>
            <p:nvPr/>
          </p:nvSpPr>
          <p:spPr>
            <a:xfrm>
              <a:off x="6989456" y="1216409"/>
              <a:ext cx="1800200" cy="610807"/>
            </a:xfrm>
            <a:prstGeom prst="borderCallout2">
              <a:avLst>
                <a:gd name="adj1" fmla="val 18750"/>
                <a:gd name="adj2" fmla="val 302"/>
                <a:gd name="adj3" fmla="val 18750"/>
                <a:gd name="adj4" fmla="val -16667"/>
                <a:gd name="adj5" fmla="val 97529"/>
                <a:gd name="adj6" fmla="val -2939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Федеральный </a:t>
              </a:r>
              <a:r>
                <a:rPr lang="ru-RU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бюджет </a:t>
              </a:r>
              <a:r>
                <a:rPr lang="ru-RU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– </a:t>
              </a:r>
            </a:p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7854,0 </a:t>
              </a:r>
              <a:r>
                <a:rPr lang="ru-RU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тыс. рублей</a:t>
              </a:r>
            </a:p>
          </p:txBody>
        </p:sp>
        <p:sp>
          <p:nvSpPr>
            <p:cNvPr id="28" name="Выноска 2 27"/>
            <p:cNvSpPr/>
            <p:nvPr/>
          </p:nvSpPr>
          <p:spPr>
            <a:xfrm>
              <a:off x="7020272" y="2196965"/>
              <a:ext cx="1769384" cy="662817"/>
            </a:xfrm>
            <a:prstGeom prst="borderCallout2">
              <a:avLst>
                <a:gd name="adj1" fmla="val 82210"/>
                <a:gd name="adj2" fmla="val -581"/>
                <a:gd name="adj3" fmla="val 82210"/>
                <a:gd name="adj4" fmla="val -22352"/>
                <a:gd name="adj5" fmla="val 2135"/>
                <a:gd name="adj6" fmla="val -32196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Региональный </a:t>
              </a:r>
              <a:r>
                <a:rPr lang="ru-RU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бюджет – </a:t>
              </a:r>
              <a:endPara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570,1 </a:t>
              </a:r>
              <a:r>
                <a:rPr lang="ru-RU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тыс. рублей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08495" y="1548081"/>
              <a:ext cx="7665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93,2%</a:t>
              </a:r>
              <a:endPara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00279" y="1235946"/>
            <a:ext cx="4896543" cy="1627351"/>
            <a:chOff x="107505" y="1258576"/>
            <a:chExt cx="4896543" cy="1627351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107505" y="1258576"/>
              <a:ext cx="4896543" cy="1627351"/>
              <a:chOff x="4283968" y="1193792"/>
              <a:chExt cx="4644008" cy="1677670"/>
            </a:xfrm>
            <a:solidFill>
              <a:srgbClr val="F2DBDA"/>
            </a:solidFill>
          </p:grpSpPr>
          <p:sp>
            <p:nvSpPr>
              <p:cNvPr id="21" name="Скругленный прямоугольник 20"/>
              <p:cNvSpPr/>
              <p:nvPr/>
            </p:nvSpPr>
            <p:spPr>
              <a:xfrm>
                <a:off x="4283968" y="1193792"/>
                <a:ext cx="4644008" cy="167767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438172" y="1459453"/>
                <a:ext cx="2268818" cy="276999"/>
              </a:xfrm>
              <a:prstGeom prst="rect">
                <a:avLst/>
              </a:prstGeom>
              <a:solidFill>
                <a:srgbClr val="CA6A68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 smtClean="0">
                    <a:solidFill>
                      <a:schemeClr val="bg1"/>
                    </a:solidFill>
                    <a:latin typeface="Arial Black" pitchFamily="34" charset="0"/>
                  </a:rPr>
                  <a:t>Образовательные услуги</a:t>
                </a:r>
                <a:endParaRPr lang="ru-RU" sz="1200" dirty="0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427889" y="1892476"/>
                <a:ext cx="2279102" cy="276999"/>
              </a:xfrm>
              <a:prstGeom prst="rect">
                <a:avLst/>
              </a:prstGeom>
              <a:solidFill>
                <a:srgbClr val="CA6A68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 smtClean="0">
                    <a:solidFill>
                      <a:schemeClr val="bg1"/>
                    </a:solidFill>
                    <a:latin typeface="Arial Black" pitchFamily="34" charset="0"/>
                  </a:rPr>
                  <a:t>Стипендия</a:t>
                </a:r>
                <a:endParaRPr lang="ru-RU" sz="1200" dirty="0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417333" y="2324361"/>
                <a:ext cx="2289657" cy="276999"/>
              </a:xfrm>
              <a:prstGeom prst="rect">
                <a:avLst/>
              </a:prstGeom>
              <a:solidFill>
                <a:srgbClr val="CA6A68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 smtClean="0">
                    <a:solidFill>
                      <a:schemeClr val="bg1"/>
                    </a:solidFill>
                    <a:latin typeface="Arial Black" pitchFamily="34" charset="0"/>
                  </a:rPr>
                  <a:t>Проезд, жильё, суточные</a:t>
                </a:r>
                <a:endParaRPr lang="ru-RU" sz="1200" dirty="0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850300" y="1880633"/>
                <a:ext cx="800219" cy="285564"/>
              </a:xfrm>
              <a:prstGeom prst="rect">
                <a:avLst/>
              </a:prstGeom>
              <a:solidFill>
                <a:srgbClr val="CA6A68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dirty="0" smtClean="0">
                    <a:solidFill>
                      <a:schemeClr val="bg1"/>
                    </a:solidFill>
                    <a:latin typeface="Arial Black" pitchFamily="34" charset="0"/>
                  </a:rPr>
                  <a:t>925,0</a:t>
                </a:r>
                <a:endParaRPr lang="ru-RU" sz="1200" dirty="0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850300" y="1455301"/>
                <a:ext cx="796115" cy="285564"/>
              </a:xfrm>
              <a:prstGeom prst="rect">
                <a:avLst/>
              </a:prstGeom>
              <a:solidFill>
                <a:srgbClr val="CA6A68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 smtClean="0">
                    <a:solidFill>
                      <a:schemeClr val="bg1"/>
                    </a:solidFill>
                    <a:latin typeface="Arial Black" pitchFamily="34" charset="0"/>
                  </a:rPr>
                  <a:t>7 408,3</a:t>
                </a:r>
                <a:endParaRPr lang="ru-RU" sz="1200" dirty="0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850301" y="2320208"/>
                <a:ext cx="800218" cy="285564"/>
              </a:xfrm>
              <a:prstGeom prst="rect">
                <a:avLst/>
              </a:prstGeom>
              <a:solidFill>
                <a:srgbClr val="CA6A68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dirty="0" smtClean="0">
                    <a:solidFill>
                      <a:schemeClr val="bg1"/>
                    </a:solidFill>
                    <a:latin typeface="Arial Black" pitchFamily="34" charset="0"/>
                  </a:rPr>
                  <a:t>90,7</a:t>
                </a:r>
                <a:endParaRPr lang="ru-RU" sz="1200" dirty="0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</p:grpSp>
        <p:grpSp>
          <p:nvGrpSpPr>
            <p:cNvPr id="22" name="Группа 21"/>
            <p:cNvGrpSpPr/>
            <p:nvPr/>
          </p:nvGrpSpPr>
          <p:grpSpPr>
            <a:xfrm>
              <a:off x="3635895" y="1409219"/>
              <a:ext cx="1220010" cy="1349087"/>
              <a:chOff x="3635895" y="1409219"/>
              <a:chExt cx="1220010" cy="1349087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3635895" y="1409219"/>
                <a:ext cx="400110" cy="1349087"/>
              </a:xfrm>
              <a:prstGeom prst="rect">
                <a:avLst/>
              </a:prstGeom>
              <a:noFill/>
            </p:spPr>
            <p:txBody>
              <a:bodyPr vert="vert270" wrap="none" rtlCol="0">
                <a:spAutoFit/>
              </a:bodyPr>
              <a:lstStyle/>
              <a:p>
                <a:r>
                  <a:rPr lang="ru-RU" sz="1400" dirty="0" smtClean="0">
                    <a:latin typeface="Arial Black" pitchFamily="34" charset="0"/>
                  </a:rPr>
                  <a:t>Тыс. рублей</a:t>
                </a:r>
                <a:endParaRPr lang="ru-RU" sz="1400" dirty="0">
                  <a:latin typeface="Arial Black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158277" y="1945264"/>
                <a:ext cx="697627" cy="276999"/>
              </a:xfrm>
              <a:prstGeom prst="rect">
                <a:avLst/>
              </a:prstGeom>
              <a:solidFill>
                <a:srgbClr val="CA6A68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dirty="0" smtClean="0">
                    <a:solidFill>
                      <a:schemeClr val="bg1"/>
                    </a:solidFill>
                    <a:latin typeface="Arial Black" pitchFamily="34" charset="0"/>
                  </a:rPr>
                  <a:t>9,9%</a:t>
                </a:r>
                <a:endParaRPr lang="ru-RU" sz="1200" dirty="0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158277" y="1512241"/>
                <a:ext cx="697627" cy="276999"/>
              </a:xfrm>
              <a:prstGeom prst="rect">
                <a:avLst/>
              </a:prstGeom>
              <a:solidFill>
                <a:srgbClr val="CA6A68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sz="1200" dirty="0" smtClean="0">
                    <a:solidFill>
                      <a:schemeClr val="bg1"/>
                    </a:solidFill>
                    <a:latin typeface="Arial Black" pitchFamily="34" charset="0"/>
                  </a:rPr>
                  <a:t>87,7%</a:t>
                </a:r>
                <a:endParaRPr lang="ru-RU" sz="1200" dirty="0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158279" y="2377149"/>
                <a:ext cx="697626" cy="276999"/>
              </a:xfrm>
              <a:prstGeom prst="rect">
                <a:avLst/>
              </a:prstGeom>
              <a:solidFill>
                <a:srgbClr val="CA6A68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dirty="0" smtClean="0">
                    <a:solidFill>
                      <a:schemeClr val="bg1"/>
                    </a:solidFill>
                    <a:latin typeface="Arial Black" pitchFamily="34" charset="0"/>
                  </a:rPr>
                  <a:t>1,7%</a:t>
                </a:r>
                <a:endParaRPr lang="ru-RU" sz="1200" dirty="0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2315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19" y="51470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F4520"/>
                </a:solidFill>
                <a:latin typeface="Verdana" pitchFamily="34" charset="0"/>
                <a:ea typeface="Verdana" pitchFamily="34" charset="0"/>
              </a:rPr>
              <a:t>Национальный проект «Демография»</a:t>
            </a:r>
          </a:p>
          <a:p>
            <a:r>
              <a:rPr lang="ru-RU" sz="1400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Региональный проект «Содействие занятости женщин» </a:t>
            </a:r>
            <a:endParaRPr lang="ru-RU" sz="1400" b="1" dirty="0">
              <a:solidFill>
                <a:srgbClr val="0033A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19" y="664266"/>
            <a:ext cx="6768753" cy="45719"/>
          </a:xfrm>
          <a:prstGeom prst="rect">
            <a:avLst/>
          </a:prstGeom>
          <a:solidFill>
            <a:srgbClr val="69B3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1519" y="855012"/>
            <a:ext cx="58336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Arial Black" pitchFamily="34" charset="0"/>
              </a:rPr>
              <a:t>Наиболее популярные профессии для обучения</a:t>
            </a:r>
            <a:endParaRPr lang="ru-RU" sz="16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376" y="4515966"/>
            <a:ext cx="1163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 Black" pitchFamily="34" charset="0"/>
              </a:rPr>
              <a:t>156 </a:t>
            </a:r>
            <a:r>
              <a:rPr lang="ru-RU" sz="1600" dirty="0" smtClean="0">
                <a:solidFill>
                  <a:schemeClr val="bg1"/>
                </a:solidFill>
                <a:latin typeface="Arial Black" pitchFamily="34" charset="0"/>
              </a:rPr>
              <a:t>чел.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073751"/>
              </p:ext>
            </p:extLst>
          </p:nvPr>
        </p:nvGraphicFramePr>
        <p:xfrm>
          <a:off x="611560" y="1249285"/>
          <a:ext cx="7920880" cy="36052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12568"/>
                <a:gridCol w="1584176"/>
                <a:gridCol w="1224136"/>
              </a:tblGrid>
              <a:tr h="5129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Black" pitchFamily="34" charset="0"/>
                          <a:cs typeface="Arial" pitchFamily="34" charset="0"/>
                        </a:rPr>
                        <a:t>Профессия</a:t>
                      </a:r>
                      <a:endParaRPr lang="ru-RU" sz="1400" dirty="0"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Black" pitchFamily="34" charset="0"/>
                          <a:cs typeface="Arial" pitchFamily="34" charset="0"/>
                        </a:rPr>
                        <a:t>Численность, чел.</a:t>
                      </a:r>
                      <a:endParaRPr lang="ru-RU" sz="1400" dirty="0"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Black" pitchFamily="34" charset="0"/>
                          <a:cs typeface="Arial" pitchFamily="34" charset="0"/>
                        </a:rPr>
                        <a:t>%</a:t>
                      </a:r>
                      <a:r>
                        <a:rPr lang="ru-RU" sz="1400" baseline="0" dirty="0" smtClean="0">
                          <a:latin typeface="Arial Black" pitchFamily="34" charset="0"/>
                          <a:cs typeface="Arial" pitchFamily="34" charset="0"/>
                        </a:rPr>
                        <a:t> от 283 чел.</a:t>
                      </a:r>
                      <a:endParaRPr lang="ru-RU" sz="1400" dirty="0"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89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Специалист по кадрам</a:t>
                      </a:r>
                    </a:p>
                  </a:txBody>
                  <a:tcPr marL="216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23,3%</a:t>
                      </a:r>
                    </a:p>
                  </a:txBody>
                  <a:tcPr marL="9525" marR="9525" marT="9525" marB="0" anchor="ctr"/>
                </a:tc>
              </a:tr>
              <a:tr h="289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Бухгалтер</a:t>
                      </a:r>
                    </a:p>
                  </a:txBody>
                  <a:tcPr marL="216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12,4%</a:t>
                      </a:r>
                    </a:p>
                  </a:txBody>
                  <a:tcPr marL="9525" marR="9525" marT="9525" marB="0" anchor="ctr"/>
                </a:tc>
              </a:tr>
              <a:tr h="289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Агент по закупкам</a:t>
                      </a:r>
                    </a:p>
                  </a:txBody>
                  <a:tcPr marL="216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7,4%</a:t>
                      </a:r>
                    </a:p>
                  </a:txBody>
                  <a:tcPr marL="9525" marR="9525" marT="9525" marB="0" anchor="ctr"/>
                </a:tc>
              </a:tr>
              <a:tr h="289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Парикмахер</a:t>
                      </a:r>
                    </a:p>
                  </a:txBody>
                  <a:tcPr marL="216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5,3%</a:t>
                      </a:r>
                    </a:p>
                  </a:txBody>
                  <a:tcPr marL="9525" marR="9525" marT="9525" marB="0" anchor="ctr"/>
                </a:tc>
              </a:tr>
              <a:tr h="289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Делопроизводитель</a:t>
                      </a:r>
                    </a:p>
                  </a:txBody>
                  <a:tcPr marL="216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3,9%</a:t>
                      </a:r>
                    </a:p>
                  </a:txBody>
                  <a:tcPr marL="9525" marR="9525" marT="9525" marB="0" anchor="ctr"/>
                </a:tc>
              </a:tr>
              <a:tr h="289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Повар</a:t>
                      </a:r>
                    </a:p>
                  </a:txBody>
                  <a:tcPr marL="216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2,8%</a:t>
                      </a:r>
                    </a:p>
                  </a:txBody>
                  <a:tcPr marL="9525" marR="9525" marT="9525" marB="0" anchor="ctr"/>
                </a:tc>
              </a:tr>
              <a:tr h="289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Секретарь</a:t>
                      </a:r>
                    </a:p>
                  </a:txBody>
                  <a:tcPr marL="216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2,8%</a:t>
                      </a:r>
                    </a:p>
                  </a:txBody>
                  <a:tcPr marL="9525" marR="9525" marT="9525" marB="0" anchor="ctr"/>
                </a:tc>
              </a:tr>
              <a:tr h="289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Кладовщик</a:t>
                      </a:r>
                    </a:p>
                  </a:txBody>
                  <a:tcPr marL="216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2,5%</a:t>
                      </a:r>
                    </a:p>
                  </a:txBody>
                  <a:tcPr marL="9525" marR="9525" marT="9525" marB="0" anchor="ctr"/>
                </a:tc>
              </a:tr>
              <a:tr h="289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Медицинская сестра</a:t>
                      </a:r>
                    </a:p>
                  </a:txBody>
                  <a:tcPr marL="216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2,5%</a:t>
                      </a:r>
                    </a:p>
                  </a:txBody>
                  <a:tcPr marL="9525" marR="9525" marT="9525" marB="0" anchor="ctr"/>
                </a:tc>
              </a:tr>
              <a:tr h="28945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Воспитатель детского сада (яслей-сада)</a:t>
                      </a:r>
                    </a:p>
                  </a:txBody>
                  <a:tcPr marL="216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1,8%</a:t>
                      </a:r>
                    </a:p>
                  </a:txBody>
                  <a:tcPr marL="9525" marR="9525" marT="9525" marB="0" anchor="ctr"/>
                </a:tc>
              </a:tr>
              <a:tr h="1925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Логопед</a:t>
                      </a:r>
                    </a:p>
                  </a:txBody>
                  <a:tcPr marL="216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itchFamily="34" charset="0"/>
                        </a:rPr>
                        <a:t>1,8%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7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вет по делам инв.18.12.19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DB3E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2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8DB3E2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Совет по делам инв.18.12.19</Template>
  <TotalTime>9196</TotalTime>
  <Words>593</Words>
  <Application>Microsoft Office PowerPoint</Application>
  <PresentationFormat>Экран (16:9)</PresentationFormat>
  <Paragraphs>208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Совет по делам инв.18.12.19</vt:lpstr>
      <vt:lpstr>Об итогах реализации мероприятий национального проекта «Демография» в 2020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межведомственного взаимодействия в интересах решения проблем занятости инвалидов и соблюдения законодательства в этой области</dc:title>
  <dc:creator>Макрицкая Татьяна Александровна</dc:creator>
  <cp:lastModifiedBy>Галкина Вероника Владимировна</cp:lastModifiedBy>
  <cp:revision>210</cp:revision>
  <cp:lastPrinted>2020-12-17T10:10:17Z</cp:lastPrinted>
  <dcterms:created xsi:type="dcterms:W3CDTF">2019-12-10T11:23:25Z</dcterms:created>
  <dcterms:modified xsi:type="dcterms:W3CDTF">2021-01-13T14:21:50Z</dcterms:modified>
</cp:coreProperties>
</file>